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1" r:id="rId6"/>
    <p:sldId id="262" r:id="rId7"/>
    <p:sldId id="271" r:id="rId8"/>
    <p:sldId id="263" r:id="rId9"/>
    <p:sldId id="264" r:id="rId10"/>
    <p:sldId id="269" r:id="rId11"/>
    <p:sldId id="259" r:id="rId12"/>
    <p:sldId id="272" r:id="rId13"/>
    <p:sldId id="268" r:id="rId14"/>
    <p:sldId id="273" r:id="rId15"/>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BE9947-099B-4955-9F8D-B38A62C81616}" name="Sarah Bell" initials="SB" userId="S::sbell2@five-acre.kent.sch.uk::7549c30c-db14-4ec6-a39e-248272f77325" providerId="AD"/>
  <p188:author id="{CA942CA0-D92F-6ABC-1EA6-664D17AB14F7}" name="Sarah Bell" initials="SB" userId="S::sarah@bellkiva.com::1425c852-0fa2-4fe4-8104-0b435653d2da" providerId="AD"/>
  <p188:author id="{DC5408CF-BC34-C190-8874-0C9BC439BE42}" name="Michelle Aslett" initials="MA" userId="S::maslett@five-acre.kent.sch.uk::2560eca1-4cd3-49b0-9833-bdac917715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9648"/>
    <a:srgbClr val="2E9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9F41D2-F5ED-08A1-02FD-B891BA6AA32A}" v="289" dt="2026-06-01T10:46:52.0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ll" userId="S::sbell2@five-acre.kent.sch.uk::7549c30c-db14-4ec6-a39e-248272f77325" providerId="AD" clId="Web-{159F41D2-F5ED-08A1-02FD-B891BA6AA32A}"/>
    <pc:docChg chg="addSld delSld modSld">
      <pc:chgData name="Sarah Bell" userId="S::sbell2@five-acre.kent.sch.uk::7549c30c-db14-4ec6-a39e-248272f77325" providerId="AD" clId="Web-{159F41D2-F5ED-08A1-02FD-B891BA6AA32A}" dt="2026-06-01T10:46:39.200" v="248"/>
      <pc:docMkLst>
        <pc:docMk/>
      </pc:docMkLst>
      <pc:sldChg chg="modSp">
        <pc:chgData name="Sarah Bell" userId="S::sbell2@five-acre.kent.sch.uk::7549c30c-db14-4ec6-a39e-248272f77325" providerId="AD" clId="Web-{159F41D2-F5ED-08A1-02FD-B891BA6AA32A}" dt="2026-06-01T10:29:09.415" v="10" actId="20577"/>
        <pc:sldMkLst>
          <pc:docMk/>
          <pc:sldMk cId="653334212" sldId="263"/>
        </pc:sldMkLst>
        <pc:spChg chg="mod">
          <ac:chgData name="Sarah Bell" userId="S::sbell2@five-acre.kent.sch.uk::7549c30c-db14-4ec6-a39e-248272f77325" providerId="AD" clId="Web-{159F41D2-F5ED-08A1-02FD-B891BA6AA32A}" dt="2026-06-01T10:29:09.415" v="10" actId="20577"/>
          <ac:spMkLst>
            <pc:docMk/>
            <pc:sldMk cId="653334212" sldId="263"/>
            <ac:spMk id="9" creationId="{00000000-0000-0000-0000-000000000000}"/>
          </ac:spMkLst>
        </pc:spChg>
      </pc:sldChg>
      <pc:sldChg chg="modSp">
        <pc:chgData name="Sarah Bell" userId="S::sbell2@five-acre.kent.sch.uk::7549c30c-db14-4ec6-a39e-248272f77325" providerId="AD" clId="Web-{159F41D2-F5ED-08A1-02FD-B891BA6AA32A}" dt="2026-06-01T10:29:43.339" v="28" actId="20577"/>
        <pc:sldMkLst>
          <pc:docMk/>
          <pc:sldMk cId="1742619257" sldId="264"/>
        </pc:sldMkLst>
        <pc:spChg chg="mod">
          <ac:chgData name="Sarah Bell" userId="S::sbell2@five-acre.kent.sch.uk::7549c30c-db14-4ec6-a39e-248272f77325" providerId="AD" clId="Web-{159F41D2-F5ED-08A1-02FD-B891BA6AA32A}" dt="2026-06-01T10:29:43.339" v="28" actId="20577"/>
          <ac:spMkLst>
            <pc:docMk/>
            <pc:sldMk cId="1742619257" sldId="264"/>
            <ac:spMk id="11" creationId="{00000000-0000-0000-0000-000000000000}"/>
          </ac:spMkLst>
        </pc:spChg>
      </pc:sldChg>
      <pc:sldChg chg="del">
        <pc:chgData name="Sarah Bell" userId="S::sbell2@five-acre.kent.sch.uk::7549c30c-db14-4ec6-a39e-248272f77325" providerId="AD" clId="Web-{159F41D2-F5ED-08A1-02FD-B891BA6AA32A}" dt="2026-06-01T09:36:57.825" v="1"/>
        <pc:sldMkLst>
          <pc:docMk/>
          <pc:sldMk cId="4151384530" sldId="267"/>
        </pc:sldMkLst>
      </pc:sldChg>
      <pc:sldChg chg="modSp">
        <pc:chgData name="Sarah Bell" userId="S::sbell2@five-acre.kent.sch.uk::7549c30c-db14-4ec6-a39e-248272f77325" providerId="AD" clId="Web-{159F41D2-F5ED-08A1-02FD-B891BA6AA32A}" dt="2026-06-01T10:46:39.200" v="248"/>
        <pc:sldMkLst>
          <pc:docMk/>
          <pc:sldMk cId="2631727189" sldId="268"/>
        </pc:sldMkLst>
        <pc:graphicFrameChg chg="mod modGraphic">
          <ac:chgData name="Sarah Bell" userId="S::sbell2@five-acre.kent.sch.uk::7549c30c-db14-4ec6-a39e-248272f77325" providerId="AD" clId="Web-{159F41D2-F5ED-08A1-02FD-B891BA6AA32A}" dt="2026-06-01T10:46:39.200" v="248"/>
          <ac:graphicFrameMkLst>
            <pc:docMk/>
            <pc:sldMk cId="2631727189" sldId="268"/>
            <ac:graphicFrameMk id="3" creationId="{09123B31-0EAB-6A20-BEBC-FBAF627B6D93}"/>
          </ac:graphicFrameMkLst>
        </pc:graphicFrameChg>
      </pc:sldChg>
      <pc:sldChg chg="addSp delSp modSp">
        <pc:chgData name="Sarah Bell" userId="S::sbell2@five-acre.kent.sch.uk::7549c30c-db14-4ec6-a39e-248272f77325" providerId="AD" clId="Web-{159F41D2-F5ED-08A1-02FD-B891BA6AA32A}" dt="2026-06-01T10:40:24.860" v="50"/>
        <pc:sldMkLst>
          <pc:docMk/>
          <pc:sldMk cId="3602025588" sldId="269"/>
        </pc:sldMkLst>
        <pc:spChg chg="mod">
          <ac:chgData name="Sarah Bell" userId="S::sbell2@five-acre.kent.sch.uk::7549c30c-db14-4ec6-a39e-248272f77325" providerId="AD" clId="Web-{159F41D2-F5ED-08A1-02FD-B891BA6AA32A}" dt="2026-06-01T10:40:19" v="49" actId="1076"/>
          <ac:spMkLst>
            <pc:docMk/>
            <pc:sldMk cId="3602025588" sldId="269"/>
            <ac:spMk id="2" creationId="{1D22A1DA-1CA0-770C-4766-F1E77EEA1026}"/>
          </ac:spMkLst>
        </pc:spChg>
        <pc:spChg chg="mod">
          <ac:chgData name="Sarah Bell" userId="S::sbell2@five-acre.kent.sch.uk::7549c30c-db14-4ec6-a39e-248272f77325" providerId="AD" clId="Web-{159F41D2-F5ED-08A1-02FD-B891BA6AA32A}" dt="2026-06-01T10:37:07.396" v="41" actId="20577"/>
          <ac:spMkLst>
            <pc:docMk/>
            <pc:sldMk cId="3602025588" sldId="269"/>
            <ac:spMk id="11" creationId="{A3437F94-E7EC-36C6-4F5B-9D253152D4ED}"/>
          </ac:spMkLst>
        </pc:spChg>
        <pc:picChg chg="del">
          <ac:chgData name="Sarah Bell" userId="S::sbell2@five-acre.kent.sch.uk::7549c30c-db14-4ec6-a39e-248272f77325" providerId="AD" clId="Web-{159F41D2-F5ED-08A1-02FD-B891BA6AA32A}" dt="2026-06-01T10:39:48.263" v="42"/>
          <ac:picMkLst>
            <pc:docMk/>
            <pc:sldMk cId="3602025588" sldId="269"/>
            <ac:picMk id="3" creationId="{3C9C437A-4CEA-567C-DFBC-11A40E4BC5D8}"/>
          </ac:picMkLst>
        </pc:picChg>
        <pc:picChg chg="add mod ord">
          <ac:chgData name="Sarah Bell" userId="S::sbell2@five-acre.kent.sch.uk::7549c30c-db14-4ec6-a39e-248272f77325" providerId="AD" clId="Web-{159F41D2-F5ED-08A1-02FD-B891BA6AA32A}" dt="2026-06-01T10:40:13.250" v="48" actId="1076"/>
          <ac:picMkLst>
            <pc:docMk/>
            <pc:sldMk cId="3602025588" sldId="269"/>
            <ac:picMk id="4" creationId="{ABE8748B-034E-FD8D-6BEC-BBFA01F46AF6}"/>
          </ac:picMkLst>
        </pc:picChg>
        <pc:picChg chg="add mod ord">
          <ac:chgData name="Sarah Bell" userId="S::sbell2@five-acre.kent.sch.uk::7549c30c-db14-4ec6-a39e-248272f77325" providerId="AD" clId="Web-{159F41D2-F5ED-08A1-02FD-B891BA6AA32A}" dt="2026-06-01T10:40:24.860" v="50"/>
          <ac:picMkLst>
            <pc:docMk/>
            <pc:sldMk cId="3602025588" sldId="269"/>
            <ac:picMk id="5" creationId="{DFC0636C-9248-CC83-ABBD-ACFD380F5383}"/>
          </ac:picMkLst>
        </pc:picChg>
        <pc:picChg chg="del">
          <ac:chgData name="Sarah Bell" userId="S::sbell2@five-acre.kent.sch.uk::7549c30c-db14-4ec6-a39e-248272f77325" providerId="AD" clId="Web-{159F41D2-F5ED-08A1-02FD-B891BA6AA32A}" dt="2026-06-01T10:34:42.789" v="29"/>
          <ac:picMkLst>
            <pc:docMk/>
            <pc:sldMk cId="3602025588" sldId="269"/>
            <ac:picMk id="6" creationId="{B08A41C3-D0AE-96A2-3A9B-ACB5C1CE4248}"/>
          </ac:picMkLst>
        </pc:picChg>
      </pc:sldChg>
      <pc:sldChg chg="modSp add">
        <pc:chgData name="Sarah Bell" userId="S::sbell2@five-acre.kent.sch.uk::7549c30c-db14-4ec6-a39e-248272f77325" providerId="AD" clId="Web-{159F41D2-F5ED-08A1-02FD-B891BA6AA32A}" dt="2026-06-01T10:41:31.086" v="58" actId="20577"/>
        <pc:sldMkLst>
          <pc:docMk/>
          <pc:sldMk cId="252064392" sldId="272"/>
        </pc:sldMkLst>
        <pc:spChg chg="mod">
          <ac:chgData name="Sarah Bell" userId="S::sbell2@five-acre.kent.sch.uk::7549c30c-db14-4ec6-a39e-248272f77325" providerId="AD" clId="Web-{159F41D2-F5ED-08A1-02FD-B891BA6AA32A}" dt="2026-06-01T10:41:31.086" v="58" actId="20577"/>
          <ac:spMkLst>
            <pc:docMk/>
            <pc:sldMk cId="252064392" sldId="272"/>
            <ac:spMk id="9" creationId="{287DE3BB-F49A-ACE7-35D3-8593F1BF0F87}"/>
          </ac:spMkLst>
        </pc:spChg>
      </pc:sldChg>
      <pc:sldChg chg="addSp delSp modSp add replId">
        <pc:chgData name="Sarah Bell" userId="S::sbell2@five-acre.kent.sch.uk::7549c30c-db14-4ec6-a39e-248272f77325" providerId="AD" clId="Web-{159F41D2-F5ED-08A1-02FD-B891BA6AA32A}" dt="2026-06-01T10:45:03.038" v="194"/>
        <pc:sldMkLst>
          <pc:docMk/>
          <pc:sldMk cId="2012151047" sldId="273"/>
        </pc:sldMkLst>
        <pc:spChg chg="mod">
          <ac:chgData name="Sarah Bell" userId="S::sbell2@five-acre.kent.sch.uk::7549c30c-db14-4ec6-a39e-248272f77325" providerId="AD" clId="Web-{159F41D2-F5ED-08A1-02FD-B891BA6AA32A}" dt="2026-06-01T10:40:50.410" v="55" actId="20577"/>
          <ac:spMkLst>
            <pc:docMk/>
            <pc:sldMk cId="2012151047" sldId="273"/>
            <ac:spMk id="9" creationId="{70AAB63F-6D8A-3BEA-7D1E-72ED34C801C3}"/>
          </ac:spMkLst>
        </pc:spChg>
        <pc:graphicFrameChg chg="add mod modGraphic">
          <ac:chgData name="Sarah Bell" userId="S::sbell2@five-acre.kent.sch.uk::7549c30c-db14-4ec6-a39e-248272f77325" providerId="AD" clId="Web-{159F41D2-F5ED-08A1-02FD-B891BA6AA32A}" dt="2026-06-01T10:45:03.038" v="194"/>
          <ac:graphicFrameMkLst>
            <pc:docMk/>
            <pc:sldMk cId="2012151047" sldId="273"/>
            <ac:graphicFrameMk id="2" creationId="{AA57695C-7706-8054-4E3C-663B7C438E55}"/>
          </ac:graphicFrameMkLst>
        </pc:graphicFrameChg>
        <pc:graphicFrameChg chg="del">
          <ac:chgData name="Sarah Bell" userId="S::sbell2@five-acre.kent.sch.uk::7549c30c-db14-4ec6-a39e-248272f77325" providerId="AD" clId="Web-{159F41D2-F5ED-08A1-02FD-B891BA6AA32A}" dt="2026-06-01T10:40:54.864" v="56"/>
          <ac:graphicFrameMkLst>
            <pc:docMk/>
            <pc:sldMk cId="2012151047" sldId="273"/>
            <ac:graphicFrameMk id="3" creationId="{17DDACAC-9D30-07E6-5CF5-34FBB651FA15}"/>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2A568C8-9DEE-4E76-ABA4-5AA1ABAC35C6}"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3870313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2A568C8-9DEE-4E76-ABA4-5AA1ABAC35C6}"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2565955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2A568C8-9DEE-4E76-ABA4-5AA1ABAC35C6}"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2632674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2A568C8-9DEE-4E76-ABA4-5AA1ABAC35C6}"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2699997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2A568C8-9DEE-4E76-ABA4-5AA1ABAC35C6}" type="datetimeFigureOut">
              <a:rPr lang="en-GB" smtClean="0"/>
              <a:t>01/06/2026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2180263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2A568C8-9DEE-4E76-ABA4-5AA1ABAC35C6}" type="datetimeFigureOut">
              <a:rPr lang="en-GB" smtClean="0"/>
              <a:t>01/06/2026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2002439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2A568C8-9DEE-4E76-ABA4-5AA1ABAC35C6}" type="datetimeFigureOut">
              <a:rPr lang="en-GB" smtClean="0"/>
              <a:t>01/06/2026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3202205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2A568C8-9DEE-4E76-ABA4-5AA1ABAC35C6}" type="datetimeFigureOut">
              <a:rPr lang="en-GB" smtClean="0"/>
              <a:t>01/06/2026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3856824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A568C8-9DEE-4E76-ABA4-5AA1ABAC35C6}" type="datetimeFigureOut">
              <a:rPr lang="en-GB" smtClean="0"/>
              <a:t>01/06/2026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428497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A568C8-9DEE-4E76-ABA4-5AA1ABAC35C6}" type="datetimeFigureOut">
              <a:rPr lang="en-GB" smtClean="0"/>
              <a:t>01/06/2026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1034926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A568C8-9DEE-4E76-ABA4-5AA1ABAC35C6}" type="datetimeFigureOut">
              <a:rPr lang="en-GB" smtClean="0"/>
              <a:t>01/06/2026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AC6BFC-094E-453C-8982-16766ECEABAF}" type="slidenum">
              <a:rPr lang="en-GB" smtClean="0"/>
              <a:t>‹#›</a:t>
            </a:fld>
            <a:endParaRPr lang="en-GB"/>
          </a:p>
        </p:txBody>
      </p:sp>
    </p:spTree>
    <p:extLst>
      <p:ext uri="{BB962C8B-B14F-4D97-AF65-F5344CB8AC3E}">
        <p14:creationId xmlns:p14="http://schemas.microsoft.com/office/powerpoint/2010/main" val="735280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568C8-9DEE-4E76-ABA4-5AA1ABAC35C6}" type="datetimeFigureOut">
              <a:rPr lang="en-GB" smtClean="0"/>
              <a:t>01/06/2026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AC6BFC-094E-453C-8982-16766ECEABAF}" type="slidenum">
              <a:rPr lang="en-GB" smtClean="0"/>
              <a:t>‹#›</a:t>
            </a:fld>
            <a:endParaRPr lang="en-GB"/>
          </a:p>
        </p:txBody>
      </p:sp>
    </p:spTree>
    <p:extLst>
      <p:ext uri="{BB962C8B-B14F-4D97-AF65-F5344CB8AC3E}">
        <p14:creationId xmlns:p14="http://schemas.microsoft.com/office/powerpoint/2010/main" val="140572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81513" y="3014662"/>
            <a:ext cx="7315200" cy="2775145"/>
          </a:xfrm>
        </p:spPr>
        <p:txBody>
          <a:bodyPr>
            <a:normAutofit/>
          </a:bodyPr>
          <a:lstStyle/>
          <a:p>
            <a:pPr algn="r"/>
            <a:r>
              <a:rPr lang="en-GB">
                <a:ea typeface="Calibri Light"/>
                <a:cs typeface="Calibri Light"/>
              </a:rPr>
              <a:t>Parent and Carer Communication Guide</a:t>
            </a:r>
            <a:br>
              <a:rPr lang="en-GB">
                <a:ea typeface="Calibri Light"/>
                <a:cs typeface="Calibri Light"/>
              </a:rPr>
            </a:br>
            <a:endParaRPr lang="en-GB">
              <a:ea typeface="Calibri Light"/>
              <a:cs typeface="Calibri Light"/>
            </a:endParaRPr>
          </a:p>
        </p:txBody>
      </p:sp>
      <p:sp>
        <p:nvSpPr>
          <p:cNvPr id="3" name="Subtitle 2"/>
          <p:cNvSpPr>
            <a:spLocks noGrp="1"/>
          </p:cNvSpPr>
          <p:nvPr>
            <p:ph type="subTitle" idx="1"/>
          </p:nvPr>
        </p:nvSpPr>
        <p:spPr>
          <a:xfrm>
            <a:off x="8803256" y="6305818"/>
            <a:ext cx="3814763" cy="442914"/>
          </a:xfrm>
        </p:spPr>
        <p:txBody>
          <a:bodyPr vert="horz" lIns="91440" tIns="45720" rIns="91440" bIns="45720" rtlCol="0" anchor="t">
            <a:normAutofit/>
          </a:bodyPr>
          <a:lstStyle/>
          <a:p>
            <a:r>
              <a:rPr lang="en-GB"/>
              <a:t>September 2026</a:t>
            </a:r>
          </a:p>
        </p:txBody>
      </p:sp>
      <p:pic>
        <p:nvPicPr>
          <p:cNvPr id="8" name="Picture 7" descr="A group of trees with text&#10;&#10;AI-generated content may be incorrect.">
            <a:extLst>
              <a:ext uri="{FF2B5EF4-FFF2-40B4-BE49-F238E27FC236}">
                <a16:creationId xmlns:a16="http://schemas.microsoft.com/office/drawing/2014/main" id="{637B79F4-7943-F0A1-C8DF-133DADFE1961}"/>
              </a:ext>
            </a:extLst>
          </p:cNvPr>
          <p:cNvPicPr>
            <a:picLocks noChangeAspect="1"/>
          </p:cNvPicPr>
          <p:nvPr/>
        </p:nvPicPr>
        <p:blipFill>
          <a:blip r:embed="rId2"/>
          <a:srcRect l="17392" t="-746" r="16381" b="284"/>
          <a:stretch>
            <a:fillRect/>
          </a:stretch>
        </p:blipFill>
        <p:spPr>
          <a:xfrm>
            <a:off x="-228" y="173"/>
            <a:ext cx="4977064" cy="3243886"/>
          </a:xfrm>
          <a:prstGeom prst="rect">
            <a:avLst/>
          </a:prstGeom>
        </p:spPr>
      </p:pic>
      <p:pic>
        <p:nvPicPr>
          <p:cNvPr id="9" name="Picture 8" descr="A logo of hands in a circle&#10;&#10;AI-generated content may be incorrect.">
            <a:extLst>
              <a:ext uri="{FF2B5EF4-FFF2-40B4-BE49-F238E27FC236}">
                <a16:creationId xmlns:a16="http://schemas.microsoft.com/office/drawing/2014/main" id="{2B70083C-DF96-A872-DFF4-7B0655179280}"/>
              </a:ext>
            </a:extLst>
          </p:cNvPr>
          <p:cNvPicPr>
            <a:picLocks noChangeAspect="1"/>
          </p:cNvPicPr>
          <p:nvPr/>
        </p:nvPicPr>
        <p:blipFill>
          <a:blip r:embed="rId3"/>
          <a:stretch>
            <a:fillRect/>
          </a:stretch>
        </p:blipFill>
        <p:spPr>
          <a:xfrm>
            <a:off x="7455934" y="28231"/>
            <a:ext cx="1604252" cy="1817784"/>
          </a:xfrm>
          <a:prstGeom prst="rect">
            <a:avLst/>
          </a:prstGeom>
          <a:ln>
            <a:noFill/>
          </a:ln>
        </p:spPr>
      </p:pic>
      <p:pic>
        <p:nvPicPr>
          <p:cNvPr id="10" name="Picture 9" descr="A logo with hands in a tree&#10;&#10;AI-generated content may be incorrect.">
            <a:extLst>
              <a:ext uri="{FF2B5EF4-FFF2-40B4-BE49-F238E27FC236}">
                <a16:creationId xmlns:a16="http://schemas.microsoft.com/office/drawing/2014/main" id="{1782763C-D9F3-D908-1869-073C677322E7}"/>
              </a:ext>
            </a:extLst>
          </p:cNvPr>
          <p:cNvPicPr>
            <a:picLocks noChangeAspect="1"/>
          </p:cNvPicPr>
          <p:nvPr/>
        </p:nvPicPr>
        <p:blipFill>
          <a:blip r:embed="rId4"/>
          <a:stretch>
            <a:fillRect/>
          </a:stretch>
        </p:blipFill>
        <p:spPr>
          <a:xfrm>
            <a:off x="9107869" y="-9182"/>
            <a:ext cx="1467728" cy="1817784"/>
          </a:xfrm>
          <a:prstGeom prst="rect">
            <a:avLst/>
          </a:prstGeom>
          <a:ln>
            <a:noFill/>
          </a:ln>
        </p:spPr>
      </p:pic>
      <p:pic>
        <p:nvPicPr>
          <p:cNvPr id="11" name="Picture 10" descr="A logo of hands in a circle&#10;&#10;AI-generated content may be incorrect.">
            <a:extLst>
              <a:ext uri="{FF2B5EF4-FFF2-40B4-BE49-F238E27FC236}">
                <a16:creationId xmlns:a16="http://schemas.microsoft.com/office/drawing/2014/main" id="{83824FB4-A0A7-5B58-375E-550BDB42FCD2}"/>
              </a:ext>
            </a:extLst>
          </p:cNvPr>
          <p:cNvPicPr>
            <a:picLocks noChangeAspect="1"/>
          </p:cNvPicPr>
          <p:nvPr/>
        </p:nvPicPr>
        <p:blipFill>
          <a:blip r:embed="rId3"/>
          <a:stretch>
            <a:fillRect/>
          </a:stretch>
        </p:blipFill>
        <p:spPr>
          <a:xfrm>
            <a:off x="10577379" y="19050"/>
            <a:ext cx="1613433" cy="1817785"/>
          </a:xfrm>
          <a:prstGeom prst="rect">
            <a:avLst/>
          </a:prstGeom>
          <a:ln>
            <a:noFill/>
          </a:ln>
        </p:spPr>
      </p:pic>
    </p:spTree>
    <p:extLst>
      <p:ext uri="{BB962C8B-B14F-4D97-AF65-F5344CB8AC3E}">
        <p14:creationId xmlns:p14="http://schemas.microsoft.com/office/powerpoint/2010/main" val="1841501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CC057-C230-3243-E619-DDB3063FAA43}"/>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C3F351E1-A810-7453-9A51-5861E3C640D1}"/>
              </a:ext>
            </a:extLst>
          </p:cNvPr>
          <p:cNvSpPr txBox="1">
            <a:spLocks/>
          </p:cNvSpPr>
          <p:nvPr/>
        </p:nvSpPr>
        <p:spPr>
          <a:xfrm>
            <a:off x="569344" y="214223"/>
            <a:ext cx="8579060" cy="429448"/>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How to contact us</a:t>
            </a:r>
          </a:p>
        </p:txBody>
      </p:sp>
      <p:graphicFrame>
        <p:nvGraphicFramePr>
          <p:cNvPr id="3" name="Table 2">
            <a:extLst>
              <a:ext uri="{FF2B5EF4-FFF2-40B4-BE49-F238E27FC236}">
                <a16:creationId xmlns:a16="http://schemas.microsoft.com/office/drawing/2014/main" id="{09123B31-0EAB-6A20-BEBC-FBAF627B6D93}"/>
              </a:ext>
            </a:extLst>
          </p:cNvPr>
          <p:cNvGraphicFramePr>
            <a:graphicFrameLocks noGrp="1"/>
          </p:cNvGraphicFramePr>
          <p:nvPr>
            <p:extLst>
              <p:ext uri="{D42A27DB-BD31-4B8C-83A1-F6EECF244321}">
                <p14:modId xmlns:p14="http://schemas.microsoft.com/office/powerpoint/2010/main" val="1329875032"/>
              </p:ext>
            </p:extLst>
          </p:nvPr>
        </p:nvGraphicFramePr>
        <p:xfrm>
          <a:off x="476250" y="647700"/>
          <a:ext cx="11280879" cy="6007692"/>
        </p:xfrm>
        <a:graphic>
          <a:graphicData uri="http://schemas.openxmlformats.org/drawingml/2006/table">
            <a:tbl>
              <a:tblPr firstRow="1" bandRow="1">
                <a:tableStyleId>{93296810-A885-4BE3-A3E7-6D5BEEA58F35}</a:tableStyleId>
              </a:tblPr>
              <a:tblGrid>
                <a:gridCol w="2287281">
                  <a:extLst>
                    <a:ext uri="{9D8B030D-6E8A-4147-A177-3AD203B41FA5}">
                      <a16:colId xmlns:a16="http://schemas.microsoft.com/office/drawing/2014/main" val="2927397749"/>
                    </a:ext>
                  </a:extLst>
                </a:gridCol>
                <a:gridCol w="2683187">
                  <a:extLst>
                    <a:ext uri="{9D8B030D-6E8A-4147-A177-3AD203B41FA5}">
                      <a16:colId xmlns:a16="http://schemas.microsoft.com/office/drawing/2014/main" val="348072095"/>
                    </a:ext>
                  </a:extLst>
                </a:gridCol>
                <a:gridCol w="3490191">
                  <a:extLst>
                    <a:ext uri="{9D8B030D-6E8A-4147-A177-3AD203B41FA5}">
                      <a16:colId xmlns:a16="http://schemas.microsoft.com/office/drawing/2014/main" val="1466814972"/>
                    </a:ext>
                  </a:extLst>
                </a:gridCol>
                <a:gridCol w="2820220">
                  <a:extLst>
                    <a:ext uri="{9D8B030D-6E8A-4147-A177-3AD203B41FA5}">
                      <a16:colId xmlns:a16="http://schemas.microsoft.com/office/drawing/2014/main" val="1948331308"/>
                    </a:ext>
                  </a:extLst>
                </a:gridCol>
              </a:tblGrid>
              <a:tr h="946446">
                <a:tc>
                  <a:txBody>
                    <a:bodyPr/>
                    <a:lstStyle/>
                    <a:p>
                      <a:r>
                        <a:rPr lang="en-GB"/>
                        <a:t>HOW URGENT IS IT?</a:t>
                      </a:r>
                    </a:p>
                  </a:txBody>
                  <a:tcPr>
                    <a:solidFill>
                      <a:srgbClr val="2B9648"/>
                    </a:solidFill>
                  </a:tcPr>
                </a:tc>
                <a:tc>
                  <a:txBody>
                    <a:bodyPr/>
                    <a:lstStyle/>
                    <a:p>
                      <a:r>
                        <a:rPr lang="en-GB"/>
                        <a:t>EXAMPLE</a:t>
                      </a:r>
                    </a:p>
                  </a:txBody>
                  <a:tcPr>
                    <a:solidFill>
                      <a:srgbClr val="2B9648"/>
                    </a:solidFill>
                  </a:tcPr>
                </a:tc>
                <a:tc>
                  <a:txBody>
                    <a:bodyPr/>
                    <a:lstStyle/>
                    <a:p>
                      <a:r>
                        <a:rPr lang="en-GB"/>
                        <a:t>HOW TO CONTACT US</a:t>
                      </a:r>
                    </a:p>
                  </a:txBody>
                  <a:tcPr>
                    <a:solidFill>
                      <a:srgbClr val="2B9648"/>
                    </a:solidFill>
                  </a:tcPr>
                </a:tc>
                <a:tc>
                  <a:txBody>
                    <a:bodyPr/>
                    <a:lstStyle/>
                    <a:p>
                      <a:r>
                        <a:rPr lang="en-GB"/>
                        <a:t>HOW WE WILL RESPOND</a:t>
                      </a:r>
                    </a:p>
                  </a:txBody>
                  <a:tcPr>
                    <a:solidFill>
                      <a:srgbClr val="2B9648"/>
                    </a:solidFill>
                  </a:tcPr>
                </a:tc>
                <a:extLst>
                  <a:ext uri="{0D108BD9-81ED-4DB2-BD59-A6C34878D82A}">
                    <a16:rowId xmlns:a16="http://schemas.microsoft.com/office/drawing/2014/main" val="597747390"/>
                  </a:ext>
                </a:extLst>
              </a:tr>
              <a:tr h="946446">
                <a:tc>
                  <a:txBody>
                    <a:bodyPr/>
                    <a:lstStyle/>
                    <a:p>
                      <a:r>
                        <a:rPr lang="en-GB" dirty="0"/>
                        <a:t>It’s an urgent issue to be discussed now</a:t>
                      </a:r>
                    </a:p>
                  </a:txBody>
                  <a:tcPr/>
                </a:tc>
                <a:tc>
                  <a:txBody>
                    <a:bodyPr/>
                    <a:lstStyle/>
                    <a:p>
                      <a:r>
                        <a:rPr lang="en-GB"/>
                        <a:t>My child has a problem today</a:t>
                      </a:r>
                    </a:p>
                  </a:txBody>
                  <a:tcPr/>
                </a:tc>
                <a:tc>
                  <a:txBody>
                    <a:bodyPr/>
                    <a:lstStyle/>
                    <a:p>
                      <a:pPr marL="285750" indent="-285750">
                        <a:buFont typeface="Arial" panose="020B0604020202020204" pitchFamily="34" charset="0"/>
                        <a:buChar char="•"/>
                      </a:pPr>
                      <a:r>
                        <a:rPr lang="en-GB"/>
                        <a:t>Phone reception and your enquiry will be passed on to the relevant person</a:t>
                      </a:r>
                    </a:p>
                  </a:txBody>
                  <a:tcPr/>
                </a:tc>
                <a:tc>
                  <a:txBody>
                    <a:bodyPr/>
                    <a:lstStyle/>
                    <a:p>
                      <a:r>
                        <a:rPr lang="en-GB"/>
                        <a:t>We will deal with your call straight away</a:t>
                      </a:r>
                    </a:p>
                  </a:txBody>
                  <a:tcPr/>
                </a:tc>
                <a:extLst>
                  <a:ext uri="{0D108BD9-81ED-4DB2-BD59-A6C34878D82A}">
                    <a16:rowId xmlns:a16="http://schemas.microsoft.com/office/drawing/2014/main" val="3663220038"/>
                  </a:ext>
                </a:extLst>
              </a:tr>
              <a:tr h="946446">
                <a:tc>
                  <a:txBody>
                    <a:bodyPr/>
                    <a:lstStyle/>
                    <a:p>
                      <a:r>
                        <a:rPr lang="en-GB" dirty="0"/>
                        <a:t>I’d like to speak to someone this week</a:t>
                      </a:r>
                    </a:p>
                  </a:txBody>
                  <a:tcPr/>
                </a:tc>
                <a:tc>
                  <a:txBody>
                    <a:bodyPr/>
                    <a:lstStyle/>
                    <a:p>
                      <a:r>
                        <a:rPr lang="en-GB"/>
                        <a:t>My child needs some help this week</a:t>
                      </a:r>
                    </a:p>
                  </a:txBody>
                  <a:tcPr/>
                </a:tc>
                <a:tc>
                  <a:txBody>
                    <a:bodyPr/>
                    <a:lstStyle/>
                    <a:p>
                      <a:pPr marL="285750" indent="-285750">
                        <a:buClr>
                          <a:srgbClr val="000000"/>
                        </a:buClr>
                        <a:buFont typeface="Arial,Sans-Serif" panose="020B0604020202020204" pitchFamily="34" charset="0"/>
                        <a:buChar char="•"/>
                      </a:pPr>
                      <a:r>
                        <a:rPr lang="en-GB" sz="1800" b="0" i="0" u="none" strike="noStrike" noProof="0">
                          <a:solidFill>
                            <a:srgbClr val="000000"/>
                          </a:solidFill>
                          <a:latin typeface="Calibri"/>
                        </a:rPr>
                        <a:t>Message </a:t>
                      </a:r>
                      <a:r>
                        <a:rPr lang="en-GB" sz="1800" b="0" i="0" u="none" strike="noStrike" noProof="0">
                          <a:solidFill>
                            <a:srgbClr val="000000"/>
                          </a:solidFill>
                          <a:latin typeface="Calibri"/>
                          <a:ea typeface="Calibri"/>
                          <a:cs typeface="Calibri"/>
                        </a:rPr>
                        <a:t>your child’s</a:t>
                      </a:r>
                      <a:r>
                        <a:rPr lang="en-GB" sz="1800" b="0" i="0" u="none" strike="noStrike" noProof="0">
                          <a:solidFill>
                            <a:srgbClr val="000000"/>
                          </a:solidFill>
                          <a:latin typeface="Calibri"/>
                        </a:rPr>
                        <a:t> teacher in Microsoft Teams, or</a:t>
                      </a:r>
                      <a:endParaRPr lang="en-US" sz="1800" b="0" i="0" u="none" strike="noStrike" noProof="0">
                        <a:solidFill>
                          <a:srgbClr val="000000"/>
                        </a:solidFill>
                        <a:latin typeface="Calibri"/>
                      </a:endParaRPr>
                    </a:p>
                    <a:p>
                      <a:pPr marL="285750" lvl="0" indent="-285750">
                        <a:buFont typeface="Arial" panose="020B0604020202020204" pitchFamily="34" charset="0"/>
                        <a:buChar char="•"/>
                      </a:pPr>
                      <a:r>
                        <a:rPr lang="en-GB"/>
                        <a:t>Phone reception and leave a message, or</a:t>
                      </a:r>
                    </a:p>
                    <a:p>
                      <a:pPr marL="285750" indent="-285750">
                        <a:buFont typeface="Arial" panose="020B0604020202020204" pitchFamily="34" charset="0"/>
                        <a:buChar char="•"/>
                      </a:pPr>
                      <a:r>
                        <a:rPr lang="en-GB"/>
                        <a:t>Email your child’s teacher</a:t>
                      </a:r>
                    </a:p>
                  </a:txBody>
                  <a:tcPr/>
                </a:tc>
                <a:tc>
                  <a:txBody>
                    <a:bodyPr/>
                    <a:lstStyle/>
                    <a:p>
                      <a:r>
                        <a:rPr lang="en-GB"/>
                        <a:t>We will answer your query within two working days</a:t>
                      </a:r>
                    </a:p>
                  </a:txBody>
                  <a:tcPr/>
                </a:tc>
                <a:extLst>
                  <a:ext uri="{0D108BD9-81ED-4DB2-BD59-A6C34878D82A}">
                    <a16:rowId xmlns:a16="http://schemas.microsoft.com/office/drawing/2014/main" val="280506691"/>
                  </a:ext>
                </a:extLst>
              </a:tr>
              <a:tr h="946446">
                <a:tc>
                  <a:txBody>
                    <a:bodyPr/>
                    <a:lstStyle/>
                    <a:p>
                      <a:r>
                        <a:rPr lang="en-GB" dirty="0"/>
                        <a:t>I’d like to speak to someone this month</a:t>
                      </a:r>
                    </a:p>
                  </a:txBody>
                  <a:tcPr/>
                </a:tc>
                <a:tc>
                  <a:txBody>
                    <a:bodyPr/>
                    <a:lstStyle/>
                    <a:p>
                      <a:r>
                        <a:rPr lang="en-GB" dirty="0"/>
                        <a:t>I’d like to discuss my child’s progress</a:t>
                      </a:r>
                    </a:p>
                  </a:txBody>
                  <a:tcPr/>
                </a:tc>
                <a:tc>
                  <a:txBody>
                    <a:bodyPr/>
                    <a:lstStyle/>
                    <a:p>
                      <a:pPr marL="285750" indent="-285750">
                        <a:buClr>
                          <a:srgbClr val="000000"/>
                        </a:buClr>
                        <a:buFont typeface="Arial,Sans-Serif" panose="020B0604020202020204" pitchFamily="34" charset="0"/>
                        <a:buChar char="•"/>
                      </a:pPr>
                      <a:r>
                        <a:rPr lang="en-GB" sz="1800" b="0" i="0" u="none" strike="noStrike" noProof="0">
                          <a:solidFill>
                            <a:srgbClr val="000000"/>
                          </a:solidFill>
                          <a:latin typeface="Calibri"/>
                        </a:rPr>
                        <a:t>Message </a:t>
                      </a:r>
                      <a:r>
                        <a:rPr lang="en-GB" sz="1800" b="0" i="0" u="none" strike="noStrike" noProof="0">
                          <a:solidFill>
                            <a:srgbClr val="000000"/>
                          </a:solidFill>
                          <a:latin typeface="Calibri"/>
                          <a:ea typeface="Calibri"/>
                          <a:cs typeface="Calibri"/>
                        </a:rPr>
                        <a:t>your child’s</a:t>
                      </a:r>
                      <a:r>
                        <a:rPr lang="en-GB" sz="1800" b="0" i="0" u="none" strike="noStrike" noProof="0">
                          <a:solidFill>
                            <a:srgbClr val="000000"/>
                          </a:solidFill>
                          <a:latin typeface="Calibri"/>
                        </a:rPr>
                        <a:t> teacher in Microsoft Teams, or</a:t>
                      </a:r>
                      <a:endParaRPr lang="en-US" sz="1800" b="0" i="0" u="none" strike="noStrike" noProof="0">
                        <a:solidFill>
                          <a:srgbClr val="000000"/>
                        </a:solidFill>
                        <a:latin typeface="Calibri"/>
                      </a:endParaRPr>
                    </a:p>
                    <a:p>
                      <a:pPr marL="285750" lvl="0" indent="-285750">
                        <a:buFont typeface="Arial" panose="020B0604020202020204" pitchFamily="34" charset="0"/>
                        <a:buChar char="•"/>
                      </a:pPr>
                      <a:r>
                        <a:rPr lang="en-GB"/>
                        <a:t>Email your child’s teacher</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a:t>We will answer you within two working days and set up a time to discuss</a:t>
                      </a:r>
                    </a:p>
                    <a:p>
                      <a:endParaRPr lang="en-GB"/>
                    </a:p>
                  </a:txBody>
                  <a:tcPr/>
                </a:tc>
                <a:extLst>
                  <a:ext uri="{0D108BD9-81ED-4DB2-BD59-A6C34878D82A}">
                    <a16:rowId xmlns:a16="http://schemas.microsoft.com/office/drawing/2014/main" val="1986246939"/>
                  </a:ext>
                </a:extLst>
              </a:tr>
              <a:tr h="946446">
                <a:tc>
                  <a:txBody>
                    <a:bodyPr/>
                    <a:lstStyle/>
                    <a:p>
                      <a:r>
                        <a:rPr lang="en-GB" dirty="0"/>
                        <a:t>I’d like to see what’s going on at FAW School</a:t>
                      </a:r>
                    </a:p>
                  </a:txBody>
                  <a:tcPr/>
                </a:tc>
                <a:tc>
                  <a:txBody>
                    <a:bodyPr/>
                    <a:lstStyle/>
                    <a:p>
                      <a:r>
                        <a:rPr lang="en-GB"/>
                        <a:t>What fun activities has my child been doing?</a:t>
                      </a:r>
                    </a:p>
                  </a:txBody>
                  <a:tcPr/>
                </a:tc>
                <a:tc>
                  <a:txBody>
                    <a:bodyPr/>
                    <a:lstStyle/>
                    <a:p>
                      <a:pPr marL="285750" indent="-285750">
                        <a:buFont typeface="Arial" panose="020B0604020202020204" pitchFamily="34" charset="0"/>
                        <a:buChar char="•"/>
                      </a:pPr>
                      <a:r>
                        <a:rPr lang="en-GB" dirty="0"/>
                        <a:t>No need to contact us, you can read the daily and weekly updates, the monthly newsletters and social media</a:t>
                      </a:r>
                    </a:p>
                    <a:p>
                      <a:endParaRPr lang="en-GB"/>
                    </a:p>
                  </a:txBody>
                  <a:tcPr/>
                </a:tc>
                <a:tc>
                  <a:txBody>
                    <a:bodyPr/>
                    <a:lstStyle/>
                    <a:p>
                      <a:endParaRPr lang="en-GB"/>
                    </a:p>
                  </a:txBody>
                  <a:tcPr/>
                </a:tc>
                <a:extLst>
                  <a:ext uri="{0D108BD9-81ED-4DB2-BD59-A6C34878D82A}">
                    <a16:rowId xmlns:a16="http://schemas.microsoft.com/office/drawing/2014/main" val="2300101286"/>
                  </a:ext>
                </a:extLst>
              </a:tr>
            </a:tbl>
          </a:graphicData>
        </a:graphic>
      </p:graphicFrame>
    </p:spTree>
    <p:extLst>
      <p:ext uri="{BB962C8B-B14F-4D97-AF65-F5344CB8AC3E}">
        <p14:creationId xmlns:p14="http://schemas.microsoft.com/office/powerpoint/2010/main" val="2631727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E7FDE-123E-42A6-E024-F8C5F7193E08}"/>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70AAB63F-6D8A-3BEA-7D1E-72ED34C801C3}"/>
              </a:ext>
            </a:extLst>
          </p:cNvPr>
          <p:cNvSpPr txBox="1">
            <a:spLocks/>
          </p:cNvSpPr>
          <p:nvPr/>
        </p:nvSpPr>
        <p:spPr>
          <a:xfrm>
            <a:off x="569344" y="214223"/>
            <a:ext cx="8579060" cy="429448"/>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Contact details</a:t>
            </a:r>
            <a:endParaRPr lang="en-US"/>
          </a:p>
        </p:txBody>
      </p:sp>
      <p:graphicFrame>
        <p:nvGraphicFramePr>
          <p:cNvPr id="2" name="Table 1">
            <a:extLst>
              <a:ext uri="{FF2B5EF4-FFF2-40B4-BE49-F238E27FC236}">
                <a16:creationId xmlns:a16="http://schemas.microsoft.com/office/drawing/2014/main" id="{AA57695C-7706-8054-4E3C-663B7C438E55}"/>
              </a:ext>
            </a:extLst>
          </p:cNvPr>
          <p:cNvGraphicFramePr>
            <a:graphicFrameLocks noGrp="1"/>
          </p:cNvGraphicFramePr>
          <p:nvPr>
            <p:extLst>
              <p:ext uri="{D42A27DB-BD31-4B8C-83A1-F6EECF244321}">
                <p14:modId xmlns:p14="http://schemas.microsoft.com/office/powerpoint/2010/main" val="748538651"/>
              </p:ext>
            </p:extLst>
          </p:nvPr>
        </p:nvGraphicFramePr>
        <p:xfrm>
          <a:off x="2011680" y="1198626"/>
          <a:ext cx="8168639" cy="4114800"/>
        </p:xfrm>
        <a:graphic>
          <a:graphicData uri="http://schemas.openxmlformats.org/drawingml/2006/table">
            <a:tbl>
              <a:tblPr firstRow="1" bandRow="1">
                <a:tableStyleId>{16D9F66E-5EB9-4882-86FB-DCBF35E3C3E4}</a:tableStyleId>
              </a:tblPr>
              <a:tblGrid>
                <a:gridCol w="3079750">
                  <a:extLst>
                    <a:ext uri="{9D8B030D-6E8A-4147-A177-3AD203B41FA5}">
                      <a16:colId xmlns:a16="http://schemas.microsoft.com/office/drawing/2014/main" val="462782539"/>
                    </a:ext>
                  </a:extLst>
                </a:gridCol>
                <a:gridCol w="5088889">
                  <a:extLst>
                    <a:ext uri="{9D8B030D-6E8A-4147-A177-3AD203B41FA5}">
                      <a16:colId xmlns:a16="http://schemas.microsoft.com/office/drawing/2014/main" val="2556124610"/>
                    </a:ext>
                  </a:extLst>
                </a:gridCol>
              </a:tblGrid>
              <a:tr h="370840">
                <a:tc>
                  <a:txBody>
                    <a:bodyPr/>
                    <a:lstStyle/>
                    <a:p>
                      <a:r>
                        <a:rPr lang="en-GB" b="0">
                          <a:solidFill>
                            <a:schemeClr val="tx1"/>
                          </a:solidFill>
                        </a:rPr>
                        <a:t>Loose site</a:t>
                      </a:r>
                      <a:endParaRPr lang="en-GB" b="0" dirty="0">
                        <a:solidFill>
                          <a:schemeClr val="tx1"/>
                        </a:solidFill>
                      </a:endParaRPr>
                    </a:p>
                  </a:txBody>
                  <a:tcPr/>
                </a:tc>
                <a:tc>
                  <a:txBody>
                    <a:bodyPr/>
                    <a:lstStyle/>
                    <a:p>
                      <a:pPr lvl="0">
                        <a:buNone/>
                      </a:pPr>
                      <a:r>
                        <a:rPr lang="en-GB" sz="1800" b="0" i="0" u="none" strike="noStrike" baseline="0" noProof="0">
                          <a:solidFill>
                            <a:schemeClr val="tx1"/>
                          </a:solidFill>
                          <a:latin typeface="Calibri"/>
                          <a:ea typeface="Calibri"/>
                          <a:cs typeface="Calibri"/>
                        </a:rPr>
                        <a:t>Boughton Lane</a:t>
                      </a:r>
                      <a:endParaRPr lang="en-US" b="0">
                        <a:solidFill>
                          <a:schemeClr val="tx1"/>
                        </a:solidFill>
                      </a:endParaRPr>
                    </a:p>
                    <a:p>
                      <a:pPr lvl="0">
                        <a:buNone/>
                      </a:pPr>
                      <a:r>
                        <a:rPr lang="en-GB" sz="1800" b="0" i="0" u="none" strike="noStrike" baseline="0" noProof="0">
                          <a:solidFill>
                            <a:schemeClr val="tx1"/>
                          </a:solidFill>
                          <a:latin typeface="Calibri"/>
                          <a:ea typeface="Calibri"/>
                          <a:cs typeface="Calibri"/>
                        </a:rPr>
                        <a:t>Maidstone</a:t>
                      </a:r>
                      <a:endParaRPr lang="en-US" b="0">
                        <a:solidFill>
                          <a:schemeClr val="tx1"/>
                        </a:solidFill>
                      </a:endParaRPr>
                    </a:p>
                    <a:p>
                      <a:pPr lvl="0">
                        <a:buNone/>
                      </a:pPr>
                      <a:r>
                        <a:rPr lang="en-GB" sz="1800" b="0" i="0" u="none" strike="noStrike" baseline="0" noProof="0">
                          <a:solidFill>
                            <a:schemeClr val="tx1"/>
                          </a:solidFill>
                          <a:latin typeface="Calibri"/>
                          <a:ea typeface="Calibri"/>
                          <a:cs typeface="Calibri"/>
                        </a:rPr>
                        <a:t>Kent ME15 9QF</a:t>
                      </a:r>
                      <a:br>
                        <a:rPr lang="en-GB" sz="1800" b="0" i="0" u="none" strike="noStrike" baseline="0" noProof="0" dirty="0">
                          <a:solidFill>
                            <a:schemeClr val="tx1"/>
                          </a:solidFill>
                          <a:latin typeface="Calibri"/>
                          <a:ea typeface="Calibri"/>
                          <a:cs typeface="Calibri"/>
                        </a:rPr>
                      </a:br>
                      <a:r>
                        <a:rPr lang="en-GB" sz="1800" b="0" i="0" u="none" strike="noStrike" baseline="0" noProof="0" dirty="0">
                          <a:solidFill>
                            <a:schemeClr val="tx1"/>
                          </a:solidFill>
                          <a:latin typeface="Calibri"/>
                          <a:ea typeface="Calibri"/>
                          <a:cs typeface="Calibri"/>
                        </a:rPr>
                        <a:t>Telephone: 01622 743925</a:t>
                      </a:r>
                      <a:br>
                        <a:rPr lang="en-GB" sz="1800" b="0" i="0" u="none" strike="noStrike" baseline="0" noProof="0" dirty="0">
                          <a:solidFill>
                            <a:schemeClr val="tx1"/>
                          </a:solidFill>
                          <a:latin typeface="Calibri"/>
                          <a:ea typeface="Calibri"/>
                          <a:cs typeface="Calibri"/>
                        </a:rPr>
                      </a:br>
                      <a:r>
                        <a:rPr lang="en-GB" sz="1800" b="0" i="0" u="none" strike="noStrike" baseline="0" noProof="0" dirty="0">
                          <a:solidFill>
                            <a:schemeClr val="tx1"/>
                          </a:solidFill>
                          <a:latin typeface="Calibri"/>
                          <a:ea typeface="Calibri"/>
                          <a:cs typeface="Calibri"/>
                        </a:rPr>
                        <a:t>Email: office@five-acre.kent.sch.uk</a:t>
                      </a:r>
                      <a:endParaRPr lang="en-US" b="0">
                        <a:solidFill>
                          <a:schemeClr val="tx1"/>
                        </a:solidFill>
                      </a:endParaRPr>
                    </a:p>
                  </a:txBody>
                  <a:tcPr/>
                </a:tc>
                <a:extLst>
                  <a:ext uri="{0D108BD9-81ED-4DB2-BD59-A6C34878D82A}">
                    <a16:rowId xmlns:a16="http://schemas.microsoft.com/office/drawing/2014/main" val="621801510"/>
                  </a:ext>
                </a:extLst>
              </a:tr>
              <a:tr h="370840">
                <a:tc>
                  <a:txBody>
                    <a:bodyPr/>
                    <a:lstStyle/>
                    <a:p>
                      <a:r>
                        <a:rPr lang="en-GB" b="0" dirty="0" err="1">
                          <a:solidFill>
                            <a:schemeClr val="tx1"/>
                          </a:solidFill>
                        </a:rPr>
                        <a:t>Snodland</a:t>
                      </a:r>
                      <a:r>
                        <a:rPr lang="en-GB" b="0" dirty="0">
                          <a:solidFill>
                            <a:schemeClr val="tx1"/>
                          </a:solidFill>
                        </a:rPr>
                        <a:t> site</a:t>
                      </a:r>
                    </a:p>
                  </a:txBody>
                  <a:tcPr/>
                </a:tc>
                <a:tc>
                  <a:txBody>
                    <a:bodyPr/>
                    <a:lstStyle/>
                    <a:p>
                      <a:pPr lvl="0">
                        <a:buNone/>
                      </a:pPr>
                      <a:r>
                        <a:rPr lang="en-GB" sz="1800" b="0" i="0" u="none" strike="noStrike" baseline="0" noProof="0" dirty="0">
                          <a:solidFill>
                            <a:schemeClr val="tx1"/>
                          </a:solidFill>
                          <a:latin typeface="Calibri"/>
                          <a:ea typeface="Calibri"/>
                          <a:cs typeface="Calibri"/>
                        </a:rPr>
                        <a:t>The Wolfe </a:t>
                      </a:r>
                      <a:r>
                        <a:rPr lang="en-GB" sz="1800" b="0" i="0" u="none" strike="noStrike" baseline="0" noProof="0">
                          <a:solidFill>
                            <a:schemeClr val="tx1"/>
                          </a:solidFill>
                          <a:latin typeface="Calibri"/>
                          <a:ea typeface="Calibri"/>
                          <a:cs typeface="Calibri"/>
                        </a:rPr>
                        <a:t>Building</a:t>
                      </a:r>
                      <a:endParaRPr lang="en-US">
                        <a:solidFill>
                          <a:schemeClr val="tx1"/>
                        </a:solidFill>
                      </a:endParaRPr>
                    </a:p>
                    <a:p>
                      <a:pPr lvl="0">
                        <a:buNone/>
                      </a:pPr>
                      <a:r>
                        <a:rPr lang="en-GB" sz="1800" b="0" i="0" u="none" strike="noStrike" baseline="0" noProof="0" dirty="0">
                          <a:solidFill>
                            <a:schemeClr val="tx1"/>
                          </a:solidFill>
                          <a:latin typeface="Calibri"/>
                          <a:ea typeface="Calibri"/>
                          <a:cs typeface="Calibri"/>
                        </a:rPr>
                        <a:t>Malling</a:t>
                      </a:r>
                      <a:r>
                        <a:rPr lang="en-GB" sz="1800" b="0" i="0" u="none" strike="noStrike" baseline="0" noProof="0">
                          <a:solidFill>
                            <a:schemeClr val="tx1"/>
                          </a:solidFill>
                          <a:latin typeface="Calibri"/>
                          <a:ea typeface="Calibri"/>
                          <a:cs typeface="Calibri"/>
                        </a:rPr>
                        <a:t> Road</a:t>
                      </a:r>
                      <a:endParaRPr lang="en-US">
                        <a:solidFill>
                          <a:schemeClr val="tx1"/>
                        </a:solidFill>
                      </a:endParaRPr>
                    </a:p>
                    <a:p>
                      <a:pPr lvl="0">
                        <a:buNone/>
                      </a:pPr>
                      <a:r>
                        <a:rPr lang="en-GB" sz="1800" b="0" i="0" u="none" strike="noStrike" baseline="0" noProof="0" dirty="0" err="1">
                          <a:solidFill>
                            <a:schemeClr val="tx1"/>
                          </a:solidFill>
                          <a:latin typeface="Calibri"/>
                          <a:ea typeface="Calibri"/>
                          <a:cs typeface="Calibri"/>
                        </a:rPr>
                        <a:t>Snodland</a:t>
                      </a:r>
                      <a:r>
                        <a:rPr lang="en-GB" sz="1800" b="0" i="0" u="none" strike="noStrike" baseline="0" noProof="0" dirty="0">
                          <a:solidFill>
                            <a:schemeClr val="tx1"/>
                          </a:solidFill>
                          <a:latin typeface="Calibri"/>
                          <a:ea typeface="Calibri"/>
                          <a:cs typeface="Calibri"/>
                        </a:rPr>
                        <a:t> </a:t>
                      </a:r>
                      <a:endParaRPr lang="en-US">
                        <a:solidFill>
                          <a:schemeClr val="tx1"/>
                        </a:solidFill>
                      </a:endParaRPr>
                    </a:p>
                    <a:p>
                      <a:pPr lvl="0">
                        <a:buNone/>
                      </a:pPr>
                      <a:r>
                        <a:rPr lang="en-GB" sz="1800" b="0" i="0" u="none" strike="noStrike" baseline="0" noProof="0">
                          <a:solidFill>
                            <a:schemeClr val="tx1"/>
                          </a:solidFill>
                          <a:latin typeface="Calibri"/>
                          <a:ea typeface="Calibri"/>
                          <a:cs typeface="Calibri"/>
                        </a:rPr>
                        <a:t>Kent ME6 5HS</a:t>
                      </a:r>
                      <a:br>
                        <a:rPr lang="en-GB" sz="1800" b="0" i="0" u="none" strike="noStrike" baseline="0" noProof="0" dirty="0">
                          <a:solidFill>
                            <a:schemeClr val="tx1"/>
                          </a:solidFill>
                          <a:latin typeface="Calibri"/>
                          <a:ea typeface="Calibri"/>
                          <a:cs typeface="Calibri"/>
                        </a:rPr>
                      </a:br>
                      <a:r>
                        <a:rPr lang="en-GB" sz="1800" b="0" i="0" u="none" strike="noStrike" baseline="0" noProof="0" dirty="0">
                          <a:solidFill>
                            <a:schemeClr val="tx1"/>
                          </a:solidFill>
                          <a:latin typeface="Calibri"/>
                          <a:ea typeface="Calibri"/>
                          <a:cs typeface="Calibri"/>
                        </a:rPr>
                        <a:t>Telephone: 01634 566890</a:t>
                      </a:r>
                      <a:endParaRPr lang="en-US">
                        <a:solidFill>
                          <a:schemeClr val="tx1"/>
                        </a:solidFill>
                      </a:endParaRPr>
                    </a:p>
                  </a:txBody>
                  <a:tcPr/>
                </a:tc>
                <a:extLst>
                  <a:ext uri="{0D108BD9-81ED-4DB2-BD59-A6C34878D82A}">
                    <a16:rowId xmlns:a16="http://schemas.microsoft.com/office/drawing/2014/main" val="458644556"/>
                  </a:ext>
                </a:extLst>
              </a:tr>
              <a:tr h="370840">
                <a:tc>
                  <a:txBody>
                    <a:bodyPr/>
                    <a:lstStyle/>
                    <a:p>
                      <a:r>
                        <a:rPr lang="en-GB" b="0">
                          <a:solidFill>
                            <a:schemeClr val="tx1"/>
                          </a:solidFill>
                        </a:rPr>
                        <a:t>Oxford Road site</a:t>
                      </a:r>
                      <a:endParaRPr lang="en-GB" b="0" dirty="0">
                        <a:solidFill>
                          <a:schemeClr val="tx1"/>
                        </a:solidFill>
                      </a:endParaRPr>
                    </a:p>
                  </a:txBody>
                  <a:tcPr/>
                </a:tc>
                <a:tc>
                  <a:txBody>
                    <a:bodyPr/>
                    <a:lstStyle/>
                    <a:p>
                      <a:pPr lvl="0">
                        <a:buNone/>
                      </a:pPr>
                      <a:r>
                        <a:rPr lang="en-GB" sz="1800" b="0" i="0" u="none" strike="noStrike" baseline="0" noProof="0">
                          <a:solidFill>
                            <a:schemeClr val="tx1"/>
                          </a:solidFill>
                          <a:latin typeface="Calibri"/>
                          <a:ea typeface="Calibri"/>
                          <a:cs typeface="Calibri"/>
                        </a:rPr>
                        <a:t>Oxford Road</a:t>
                      </a:r>
                      <a:endParaRPr lang="en-US">
                        <a:solidFill>
                          <a:schemeClr val="tx1"/>
                        </a:solidFill>
                      </a:endParaRPr>
                    </a:p>
                    <a:p>
                      <a:pPr lvl="0">
                        <a:buNone/>
                      </a:pPr>
                      <a:r>
                        <a:rPr lang="en-GB" sz="1800" b="0" i="0" u="none" strike="noStrike" baseline="0" noProof="0">
                          <a:solidFill>
                            <a:schemeClr val="tx1"/>
                          </a:solidFill>
                          <a:latin typeface="Calibri"/>
                          <a:ea typeface="Calibri"/>
                          <a:cs typeface="Calibri"/>
                        </a:rPr>
                        <a:t>Maidstone </a:t>
                      </a:r>
                      <a:endParaRPr lang="en-US">
                        <a:solidFill>
                          <a:schemeClr val="tx1"/>
                        </a:solidFill>
                      </a:endParaRPr>
                    </a:p>
                    <a:p>
                      <a:pPr lvl="0">
                        <a:buNone/>
                      </a:pPr>
                      <a:r>
                        <a:rPr lang="en-GB" sz="1800" b="0" i="0" u="none" strike="noStrike" baseline="0" noProof="0">
                          <a:solidFill>
                            <a:schemeClr val="tx1"/>
                          </a:solidFill>
                          <a:latin typeface="Calibri"/>
                          <a:ea typeface="Calibri"/>
                          <a:cs typeface="Calibri"/>
                        </a:rPr>
                        <a:t>Kent ME15 8AW</a:t>
                      </a:r>
                      <a:br>
                        <a:rPr lang="en-GB" sz="1800" b="0" i="0" u="none" strike="noStrike" baseline="0" noProof="0" dirty="0">
                          <a:solidFill>
                            <a:schemeClr val="tx1"/>
                          </a:solidFill>
                          <a:latin typeface="Calibri"/>
                          <a:ea typeface="Calibri"/>
                          <a:cs typeface="Calibri"/>
                        </a:rPr>
                      </a:br>
                      <a:r>
                        <a:rPr lang="en-GB" sz="1800" b="0" i="0" u="none" strike="noStrike" baseline="0" noProof="0" dirty="0">
                          <a:solidFill>
                            <a:schemeClr val="tx1"/>
                          </a:solidFill>
                          <a:latin typeface="Calibri"/>
                          <a:ea typeface="Calibri"/>
                          <a:cs typeface="Calibri"/>
                        </a:rPr>
                        <a:t>Telephone: 01622 392205</a:t>
                      </a:r>
                      <a:endParaRPr lang="en-US">
                        <a:solidFill>
                          <a:schemeClr val="tx1"/>
                        </a:solidFill>
                      </a:endParaRPr>
                    </a:p>
                  </a:txBody>
                  <a:tcPr/>
                </a:tc>
                <a:extLst>
                  <a:ext uri="{0D108BD9-81ED-4DB2-BD59-A6C34878D82A}">
                    <a16:rowId xmlns:a16="http://schemas.microsoft.com/office/drawing/2014/main" val="940201722"/>
                  </a:ext>
                </a:extLst>
              </a:tr>
            </a:tbl>
          </a:graphicData>
        </a:graphic>
      </p:graphicFrame>
    </p:spTree>
    <p:extLst>
      <p:ext uri="{BB962C8B-B14F-4D97-AF65-F5344CB8AC3E}">
        <p14:creationId xmlns:p14="http://schemas.microsoft.com/office/powerpoint/2010/main" val="2012151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156174" y="0"/>
            <a:ext cx="5035826" cy="7017306"/>
          </a:xfrm>
          <a:prstGeom prst="rect">
            <a:avLst/>
          </a:prstGeom>
          <a:solidFill>
            <a:srgbClr val="2B9648"/>
          </a:solidFill>
        </p:spPr>
        <p:txBody>
          <a:bodyPr wrap="square" rtlCol="0">
            <a:spAutoFit/>
          </a:bodyPr>
          <a:lstStyle/>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p:txBody>
      </p:sp>
      <p:sp>
        <p:nvSpPr>
          <p:cNvPr id="7" name="TextBox 6"/>
          <p:cNvSpPr txBox="1"/>
          <p:nvPr/>
        </p:nvSpPr>
        <p:spPr>
          <a:xfrm>
            <a:off x="7156174" y="565562"/>
            <a:ext cx="5035826" cy="6370975"/>
          </a:xfrm>
          <a:prstGeom prst="rect">
            <a:avLst/>
          </a:prstGeom>
          <a:solidFill>
            <a:srgbClr val="2E9649"/>
          </a:solidFill>
        </p:spPr>
        <p:txBody>
          <a:bodyPr wrap="square" lIns="91440" tIns="45720" rIns="91440" bIns="45720" rtlCol="0" anchor="t">
            <a:spAutoFit/>
          </a:bodyPr>
          <a:lstStyle/>
          <a:p>
            <a:r>
              <a:rPr lang="en-GB" sz="2400">
                <a:solidFill>
                  <a:schemeClr val="bg1"/>
                </a:solidFill>
              </a:rPr>
              <a:t>Good communication is essential for us to have fun, feel safe, work together and do our best.</a:t>
            </a:r>
          </a:p>
          <a:p>
            <a:endParaRPr lang="en-GB" sz="2400">
              <a:solidFill>
                <a:schemeClr val="bg1"/>
              </a:solidFill>
            </a:endParaRPr>
          </a:p>
          <a:p>
            <a:r>
              <a:rPr lang="en-GB" sz="2400">
                <a:solidFill>
                  <a:schemeClr val="bg1"/>
                </a:solidFill>
              </a:rPr>
              <a:t>For parents/carers to be part of the team, we all need to communicate well.</a:t>
            </a:r>
            <a:endParaRPr lang="en-GB" sz="2400">
              <a:solidFill>
                <a:schemeClr val="bg1"/>
              </a:solidFill>
              <a:ea typeface="Calibri"/>
              <a:cs typeface="Calibri"/>
            </a:endParaRPr>
          </a:p>
          <a:p>
            <a:endParaRPr lang="en-GB" sz="2400">
              <a:solidFill>
                <a:schemeClr val="bg1"/>
              </a:solidFill>
              <a:ea typeface="Calibri"/>
              <a:cs typeface="Calibri"/>
            </a:endParaRPr>
          </a:p>
          <a:p>
            <a:r>
              <a:rPr lang="en-GB" sz="2400">
                <a:solidFill>
                  <a:schemeClr val="bg1"/>
                </a:solidFill>
                <a:ea typeface="Calibri"/>
                <a:cs typeface="Calibri"/>
              </a:rPr>
              <a:t>In all communication we will be:</a:t>
            </a:r>
          </a:p>
          <a:p>
            <a:endParaRPr lang="en-GB" sz="2400">
              <a:solidFill>
                <a:schemeClr val="bg1"/>
              </a:solidFill>
              <a:ea typeface="Calibri"/>
              <a:cs typeface="Calibri"/>
            </a:endParaRPr>
          </a:p>
          <a:p>
            <a:pPr marL="342900" indent="-342900">
              <a:buFont typeface="Calibri"/>
              <a:buChar char="-"/>
            </a:pPr>
            <a:r>
              <a:rPr lang="en-GB" sz="2400">
                <a:solidFill>
                  <a:schemeClr val="bg1"/>
                </a:solidFill>
                <a:ea typeface="Calibri"/>
                <a:cs typeface="Calibri"/>
              </a:rPr>
              <a:t>kind</a:t>
            </a:r>
          </a:p>
          <a:p>
            <a:pPr marL="342900" indent="-342900">
              <a:buFont typeface="Calibri"/>
              <a:buChar char="-"/>
            </a:pPr>
            <a:r>
              <a:rPr lang="en-GB" sz="2400">
                <a:solidFill>
                  <a:schemeClr val="bg1"/>
                </a:solidFill>
                <a:ea typeface="Calibri"/>
                <a:cs typeface="Calibri"/>
              </a:rPr>
              <a:t>courteous</a:t>
            </a:r>
          </a:p>
          <a:p>
            <a:pPr marL="342900" indent="-342900">
              <a:buFont typeface="Calibri"/>
              <a:buChar char="-"/>
            </a:pPr>
            <a:r>
              <a:rPr lang="en-GB" sz="2400">
                <a:solidFill>
                  <a:schemeClr val="bg1"/>
                </a:solidFill>
                <a:ea typeface="Calibri"/>
                <a:cs typeface="Calibri"/>
              </a:rPr>
              <a:t>respectful</a:t>
            </a:r>
          </a:p>
          <a:p>
            <a:pPr marL="342900" indent="-342900">
              <a:buFont typeface="Calibri"/>
              <a:buChar char="-"/>
            </a:pPr>
            <a:r>
              <a:rPr lang="en-GB" sz="2400">
                <a:solidFill>
                  <a:schemeClr val="bg1"/>
                </a:solidFill>
                <a:ea typeface="Calibri"/>
                <a:cs typeface="Calibri"/>
              </a:rPr>
              <a:t>considerate</a:t>
            </a:r>
          </a:p>
          <a:p>
            <a:pPr marL="342900" indent="-342900">
              <a:buFont typeface="Calibri"/>
              <a:buChar char="-"/>
            </a:pPr>
            <a:endParaRPr lang="en-GB" sz="2400">
              <a:solidFill>
                <a:schemeClr val="bg1"/>
              </a:solidFill>
              <a:ea typeface="Calibri"/>
              <a:cs typeface="Calibri"/>
            </a:endParaRPr>
          </a:p>
          <a:p>
            <a:r>
              <a:rPr lang="en-GB" sz="2400">
                <a:solidFill>
                  <a:schemeClr val="bg1"/>
                </a:solidFill>
                <a:ea typeface="Calibri"/>
                <a:cs typeface="Calibri"/>
              </a:rPr>
              <a:t>Please refer to the Parent Code of Conduct.</a:t>
            </a:r>
          </a:p>
        </p:txBody>
      </p:sp>
      <p:pic>
        <p:nvPicPr>
          <p:cNvPr id="1026" name="Picture 2" descr="http://www.fiveacrewood.co.uk/wp-content/uploads/2014/02/visi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556" y="310161"/>
            <a:ext cx="4582680" cy="6396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906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3028" y="267062"/>
            <a:ext cx="2090057" cy="899210"/>
          </a:xfrm>
          <a:prstGeom prst="rect">
            <a:avLst/>
          </a:prstGeom>
        </p:spPr>
      </p:pic>
      <p:sp>
        <p:nvSpPr>
          <p:cNvPr id="10" name="Title 1"/>
          <p:cNvSpPr txBox="1">
            <a:spLocks/>
          </p:cNvSpPr>
          <p:nvPr/>
        </p:nvSpPr>
        <p:spPr>
          <a:xfrm>
            <a:off x="4481513" y="3014662"/>
            <a:ext cx="7315200" cy="165754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a:t>What to expect from Five Acre Wood School</a:t>
            </a:r>
          </a:p>
        </p:txBody>
      </p:sp>
    </p:spTree>
    <p:extLst>
      <p:ext uri="{BB962C8B-B14F-4D97-AF65-F5344CB8AC3E}">
        <p14:creationId xmlns:p14="http://schemas.microsoft.com/office/powerpoint/2010/main" val="1011529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4F4C6-2CF5-AAF4-E60D-2792FCB49C73}"/>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A4228BE-33F6-72AE-2A5C-66F656EF4A4F}"/>
              </a:ext>
            </a:extLst>
          </p:cNvPr>
          <p:cNvGraphicFramePr>
            <a:graphicFrameLocks noGrp="1"/>
          </p:cNvGraphicFramePr>
          <p:nvPr>
            <p:extLst>
              <p:ext uri="{D42A27DB-BD31-4B8C-83A1-F6EECF244321}">
                <p14:modId xmlns:p14="http://schemas.microsoft.com/office/powerpoint/2010/main" val="3977921682"/>
              </p:ext>
            </p:extLst>
          </p:nvPr>
        </p:nvGraphicFramePr>
        <p:xfrm>
          <a:off x="1233576" y="797304"/>
          <a:ext cx="9946256" cy="5730240"/>
        </p:xfrm>
        <a:graphic>
          <a:graphicData uri="http://schemas.openxmlformats.org/drawingml/2006/table">
            <a:tbl>
              <a:tblPr firstRow="1" bandRow="1">
                <a:tableStyleId>{93296810-A885-4BE3-A3E7-6D5BEEA58F35}</a:tableStyleId>
              </a:tblPr>
              <a:tblGrid>
                <a:gridCol w="2486564">
                  <a:extLst>
                    <a:ext uri="{9D8B030D-6E8A-4147-A177-3AD203B41FA5}">
                      <a16:colId xmlns:a16="http://schemas.microsoft.com/office/drawing/2014/main" val="3619458682"/>
                    </a:ext>
                  </a:extLst>
                </a:gridCol>
                <a:gridCol w="2486564">
                  <a:extLst>
                    <a:ext uri="{9D8B030D-6E8A-4147-A177-3AD203B41FA5}">
                      <a16:colId xmlns:a16="http://schemas.microsoft.com/office/drawing/2014/main" val="733629978"/>
                    </a:ext>
                  </a:extLst>
                </a:gridCol>
                <a:gridCol w="2486564">
                  <a:extLst>
                    <a:ext uri="{9D8B030D-6E8A-4147-A177-3AD203B41FA5}">
                      <a16:colId xmlns:a16="http://schemas.microsoft.com/office/drawing/2014/main" val="2628310588"/>
                    </a:ext>
                  </a:extLst>
                </a:gridCol>
                <a:gridCol w="2486564">
                  <a:extLst>
                    <a:ext uri="{9D8B030D-6E8A-4147-A177-3AD203B41FA5}">
                      <a16:colId xmlns:a16="http://schemas.microsoft.com/office/drawing/2014/main" val="1351948925"/>
                    </a:ext>
                  </a:extLst>
                </a:gridCol>
              </a:tblGrid>
              <a:tr h="370840">
                <a:tc>
                  <a:txBody>
                    <a:bodyPr/>
                    <a:lstStyle/>
                    <a:p>
                      <a:pPr algn="ctr"/>
                      <a:r>
                        <a:rPr lang="en-GB" sz="2800"/>
                        <a:t>DISCUSS</a:t>
                      </a:r>
                    </a:p>
                  </a:txBody>
                  <a:tcPr>
                    <a:solidFill>
                      <a:srgbClr val="2B9648"/>
                    </a:solidFill>
                  </a:tcPr>
                </a:tc>
                <a:tc>
                  <a:txBody>
                    <a:bodyPr/>
                    <a:lstStyle/>
                    <a:p>
                      <a:pPr algn="ctr"/>
                      <a:r>
                        <a:rPr lang="en-GB" sz="2800" b="1" kern="1200">
                          <a:solidFill>
                            <a:schemeClr val="lt1"/>
                          </a:solidFill>
                          <a:latin typeface="+mn-lt"/>
                          <a:ea typeface="+mn-ea"/>
                          <a:cs typeface="+mn-cs"/>
                        </a:rPr>
                        <a:t>READ</a:t>
                      </a:r>
                    </a:p>
                  </a:txBody>
                  <a:tcPr>
                    <a:solidFill>
                      <a:srgbClr val="2B9648"/>
                    </a:solidFill>
                  </a:tcPr>
                </a:tc>
                <a:tc>
                  <a:txBody>
                    <a:bodyPr/>
                    <a:lstStyle/>
                    <a:p>
                      <a:pPr algn="ctr"/>
                      <a:r>
                        <a:rPr lang="en-GB" sz="2800"/>
                        <a:t>BROWSE</a:t>
                      </a:r>
                    </a:p>
                  </a:txBody>
                  <a:tcPr>
                    <a:solidFill>
                      <a:srgbClr val="2B9648"/>
                    </a:solidFill>
                  </a:tcPr>
                </a:tc>
                <a:tc>
                  <a:txBody>
                    <a:bodyPr/>
                    <a:lstStyle/>
                    <a:p>
                      <a:pPr algn="ctr"/>
                      <a:r>
                        <a:rPr lang="en-GB" sz="2800"/>
                        <a:t>ACT</a:t>
                      </a:r>
                    </a:p>
                  </a:txBody>
                  <a:tcPr>
                    <a:solidFill>
                      <a:srgbClr val="2B9648"/>
                    </a:solidFill>
                  </a:tcPr>
                </a:tc>
                <a:extLst>
                  <a:ext uri="{0D108BD9-81ED-4DB2-BD59-A6C34878D82A}">
                    <a16:rowId xmlns:a16="http://schemas.microsoft.com/office/drawing/2014/main" val="2714058267"/>
                  </a:ext>
                </a:extLst>
              </a:tr>
              <a:tr h="370840">
                <a:tc>
                  <a:txBody>
                    <a:bodyPr/>
                    <a:lstStyle/>
                    <a:p>
                      <a:pPr marL="285750" indent="-285750">
                        <a:buFont typeface="Arial" panose="020B0604020202020204" pitchFamily="34" charset="0"/>
                        <a:buChar char="•"/>
                      </a:pPr>
                      <a:r>
                        <a:rPr lang="en-GB" sz="1800">
                          <a:solidFill>
                            <a:srgbClr val="2E9649"/>
                          </a:solidFill>
                        </a:rPr>
                        <a:t>meetings – in person or virtual</a:t>
                      </a:r>
                    </a:p>
                    <a:p>
                      <a:pPr marL="285750" indent="-285750">
                        <a:buFont typeface="Arial" panose="020B0604020202020204" pitchFamily="34" charset="0"/>
                        <a:buChar char="•"/>
                      </a:pPr>
                      <a:r>
                        <a:rPr lang="en-GB" sz="1800">
                          <a:solidFill>
                            <a:srgbClr val="2E9649"/>
                          </a:solidFill>
                        </a:rPr>
                        <a:t>Phone calls</a:t>
                      </a:r>
                    </a:p>
                    <a:p>
                      <a:pPr marL="285750" indent="-285750">
                        <a:buFont typeface="Arial" panose="020B0604020202020204" pitchFamily="34" charset="0"/>
                        <a:buChar char="•"/>
                      </a:pPr>
                      <a:r>
                        <a:rPr lang="en-GB" sz="1800">
                          <a:solidFill>
                            <a:srgbClr val="2E9649"/>
                          </a:solidFill>
                        </a:rPr>
                        <a:t>Teams chat</a:t>
                      </a:r>
                    </a:p>
                    <a:p>
                      <a:endParaRPr lang="en-GB"/>
                    </a:p>
                  </a:txBody>
                  <a:tcPr/>
                </a:tc>
                <a:tc>
                  <a:txBody>
                    <a:bodyPr/>
                    <a:lstStyle/>
                    <a:p>
                      <a:pPr marL="285750" indent="-285750">
                        <a:buFont typeface="Arial" panose="020B0604020202020204" pitchFamily="34" charset="0"/>
                        <a:buChar char="•"/>
                      </a:pPr>
                      <a:r>
                        <a:rPr lang="en-GB" sz="1800">
                          <a:solidFill>
                            <a:srgbClr val="2B9648"/>
                          </a:solidFill>
                        </a:rPr>
                        <a:t>emails</a:t>
                      </a:r>
                    </a:p>
                    <a:p>
                      <a:pPr marL="285750" indent="-285750">
                        <a:buFont typeface="Arial" panose="020B0604020202020204" pitchFamily="34" charset="0"/>
                        <a:buChar char="•"/>
                      </a:pPr>
                      <a:r>
                        <a:rPr lang="en-GB" sz="1800">
                          <a:solidFill>
                            <a:srgbClr val="2B9648"/>
                          </a:solidFill>
                        </a:rPr>
                        <a:t>notes in contact books</a:t>
                      </a:r>
                    </a:p>
                    <a:p>
                      <a:pPr marL="285750" indent="-285750">
                        <a:buFont typeface="Arial" panose="020B0604020202020204" pitchFamily="34" charset="0"/>
                        <a:buChar char="•"/>
                      </a:pPr>
                      <a:r>
                        <a:rPr lang="en-GB" sz="1800">
                          <a:solidFill>
                            <a:srgbClr val="2B9648"/>
                          </a:solidFill>
                        </a:rPr>
                        <a:t>class updates in Teams</a:t>
                      </a:r>
                    </a:p>
                    <a:p>
                      <a:endParaRPr lang="en-GB"/>
                    </a:p>
                  </a:txBody>
                  <a:tcPr/>
                </a:tc>
                <a:tc>
                  <a:txBody>
                    <a:bodyPr/>
                    <a:lstStyle/>
                    <a:p>
                      <a:pPr marL="285750" indent="-285750">
                        <a:buFont typeface="Arial" panose="020B0604020202020204" pitchFamily="34" charset="0"/>
                        <a:buChar char="•"/>
                      </a:pPr>
                      <a:r>
                        <a:rPr lang="en-GB" sz="1800">
                          <a:solidFill>
                            <a:srgbClr val="2B9648"/>
                          </a:solidFill>
                        </a:rPr>
                        <a:t>newsletters</a:t>
                      </a:r>
                    </a:p>
                    <a:p>
                      <a:pPr marL="285750" indent="-285750">
                        <a:buFont typeface="Arial" panose="020B0604020202020204" pitchFamily="34" charset="0"/>
                        <a:buChar char="•"/>
                      </a:pPr>
                      <a:r>
                        <a:rPr lang="en-GB" sz="1800">
                          <a:solidFill>
                            <a:srgbClr val="2B9648"/>
                          </a:solidFill>
                        </a:rPr>
                        <a:t>social media</a:t>
                      </a:r>
                    </a:p>
                    <a:p>
                      <a:endParaRPr lang="en-GB"/>
                    </a:p>
                  </a:txBody>
                  <a:tcPr/>
                </a:tc>
                <a:tc>
                  <a:txBody>
                    <a:bodyPr/>
                    <a:lstStyle/>
                    <a:p>
                      <a:pPr marL="285750" indent="-285750">
                        <a:buFont typeface="Arial" panose="020B0604020202020204" pitchFamily="34" charset="0"/>
                        <a:buChar char="•"/>
                      </a:pPr>
                      <a:r>
                        <a:rPr lang="en-GB" sz="1800">
                          <a:solidFill>
                            <a:srgbClr val="2E9649"/>
                          </a:solidFill>
                        </a:rPr>
                        <a:t>phone call</a:t>
                      </a:r>
                    </a:p>
                    <a:p>
                      <a:pPr marL="285750" indent="-285750">
                        <a:buFont typeface="Arial" panose="020B0604020202020204" pitchFamily="34" charset="0"/>
                        <a:buChar char="•"/>
                      </a:pPr>
                      <a:r>
                        <a:rPr lang="en-GB" sz="1800">
                          <a:solidFill>
                            <a:srgbClr val="2E9649"/>
                          </a:solidFill>
                        </a:rPr>
                        <a:t>text</a:t>
                      </a:r>
                    </a:p>
                    <a:p>
                      <a:pPr marL="285750" indent="-285750">
                        <a:buFont typeface="Arial" panose="020B0604020202020204" pitchFamily="34" charset="0"/>
                        <a:buChar char="•"/>
                      </a:pPr>
                      <a:r>
                        <a:rPr lang="en-GB" sz="1800">
                          <a:solidFill>
                            <a:srgbClr val="2E9649"/>
                          </a:solidFill>
                        </a:rPr>
                        <a:t>website</a:t>
                      </a:r>
                    </a:p>
                    <a:p>
                      <a:pPr marL="285750" indent="-285750">
                        <a:buFont typeface="Arial" panose="020B0604020202020204" pitchFamily="34" charset="0"/>
                        <a:buChar char="•"/>
                      </a:pPr>
                      <a:r>
                        <a:rPr lang="en-GB" sz="1800">
                          <a:solidFill>
                            <a:srgbClr val="2E9649"/>
                          </a:solidFill>
                        </a:rPr>
                        <a:t>social media</a:t>
                      </a:r>
                    </a:p>
                    <a:p>
                      <a:endParaRPr lang="en-GB"/>
                    </a:p>
                  </a:txBody>
                  <a:tcPr/>
                </a:tc>
                <a:extLst>
                  <a:ext uri="{0D108BD9-81ED-4DB2-BD59-A6C34878D82A}">
                    <a16:rowId xmlns:a16="http://schemas.microsoft.com/office/drawing/2014/main" val="24751732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rgbClr val="2E9649"/>
                          </a:solidFill>
                        </a:rPr>
                        <a:t>We are always here for you, and we’re very happy to discuss your child’s needs at school.</a:t>
                      </a:r>
                      <a:endParaRPr lang="en-GB">
                        <a:solidFill>
                          <a:srgbClr val="2E9649"/>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rgbClr val="2B9648"/>
                          </a:solidFill>
                        </a:rPr>
                        <a:t>Read regularly and keep up to date with your child’s progress.</a:t>
                      </a:r>
                    </a:p>
                    <a:p>
                      <a:endParaRPr lang="en-GB"/>
                    </a:p>
                  </a:txBody>
                  <a:tcPr/>
                </a:tc>
                <a:tc>
                  <a:txBody>
                    <a:bodyPr/>
                    <a:lstStyle/>
                    <a:p>
                      <a:r>
                        <a:rPr lang="en-GB" sz="1800">
                          <a:solidFill>
                            <a:srgbClr val="2B9648"/>
                          </a:solidFill>
                        </a:rPr>
                        <a:t>Browse when you can, like it and share our stories.</a:t>
                      </a:r>
                    </a:p>
                    <a:p>
                      <a:endParaRPr lang="en-GB" sz="1800">
                        <a:solidFill>
                          <a:srgbClr val="2B9648"/>
                        </a:solidFill>
                      </a:endParaRPr>
                    </a:p>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rgbClr val="2E9649"/>
                          </a:solidFill>
                        </a:rPr>
                        <a:t>We know people are busy and alerts are intrusive, but sometimes we just need to reach you quickly. </a:t>
                      </a:r>
                      <a:endParaRPr lang="en-GB"/>
                    </a:p>
                  </a:txBody>
                  <a:tcPr/>
                </a:tc>
                <a:extLst>
                  <a:ext uri="{0D108BD9-81ED-4DB2-BD59-A6C34878D82A}">
                    <a16:rowId xmlns:a16="http://schemas.microsoft.com/office/drawing/2014/main" val="19945179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txBody>
                  <a:tcPr/>
                </a:tc>
                <a:tc>
                  <a:txBody>
                    <a:bodyPr/>
                    <a:lstStyle/>
                    <a:p>
                      <a:endParaRPr lang="en-GB"/>
                    </a:p>
                    <a:p>
                      <a:endParaRPr lang="en-GB"/>
                    </a:p>
                    <a:p>
                      <a:endParaRPr lang="en-GB"/>
                    </a:p>
                  </a:txBody>
                  <a:tcPr/>
                </a:tc>
                <a:tc>
                  <a:txBody>
                    <a:bodyPr/>
                    <a:lstStyle/>
                    <a:p>
                      <a:endParaRPr lang="en-GB"/>
                    </a:p>
                    <a:p>
                      <a:endParaRPr lang="en-GB"/>
                    </a:p>
                    <a:p>
                      <a:endParaRPr lang="en-GB"/>
                    </a:p>
                    <a:p>
                      <a:endParaRPr lang="en-GB"/>
                    </a:p>
                    <a:p>
                      <a:endParaRPr lang="en-GB"/>
                    </a:p>
                    <a:p>
                      <a:endParaRPr lang="en-GB"/>
                    </a:p>
                    <a:p>
                      <a:endParaRPr lang="en-GB"/>
                    </a:p>
                  </a:txBody>
                  <a:tcPr/>
                </a:tc>
                <a:tc>
                  <a:txBody>
                    <a:bodyPr/>
                    <a:lstStyle/>
                    <a:p>
                      <a:endParaRPr lang="en-GB"/>
                    </a:p>
                  </a:txBody>
                  <a:tcPr/>
                </a:tc>
                <a:extLst>
                  <a:ext uri="{0D108BD9-81ED-4DB2-BD59-A6C34878D82A}">
                    <a16:rowId xmlns:a16="http://schemas.microsoft.com/office/drawing/2014/main" val="930678319"/>
                  </a:ext>
                </a:extLst>
              </a:tr>
            </a:tbl>
          </a:graphicData>
        </a:graphic>
      </p:graphicFrame>
      <p:sp>
        <p:nvSpPr>
          <p:cNvPr id="3" name="Freeform 3">
            <a:extLst>
              <a:ext uri="{FF2B5EF4-FFF2-40B4-BE49-F238E27FC236}">
                <a16:creationId xmlns:a16="http://schemas.microsoft.com/office/drawing/2014/main" id="{D84FB6A4-82D4-E413-2C5C-55180FACA7DF}"/>
              </a:ext>
            </a:extLst>
          </p:cNvPr>
          <p:cNvSpPr/>
          <p:nvPr/>
        </p:nvSpPr>
        <p:spPr>
          <a:xfrm>
            <a:off x="1785668" y="4947888"/>
            <a:ext cx="1354347" cy="1190446"/>
          </a:xfrm>
          <a:custGeom>
            <a:avLst/>
            <a:gdLst/>
            <a:ahLst/>
            <a:cxnLst/>
            <a:rect l="l" t="t" r="r" b="b"/>
            <a:pathLst>
              <a:path w="4069911" h="4114800">
                <a:moveTo>
                  <a:pt x="0" y="0"/>
                </a:moveTo>
                <a:lnTo>
                  <a:pt x="4069912" y="0"/>
                </a:lnTo>
                <a:lnTo>
                  <a:pt x="4069912"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5">
            <a:extLst>
              <a:ext uri="{FF2B5EF4-FFF2-40B4-BE49-F238E27FC236}">
                <a16:creationId xmlns:a16="http://schemas.microsoft.com/office/drawing/2014/main" id="{9FBA989D-4B53-8CD4-97C1-26E273649DB1}"/>
              </a:ext>
            </a:extLst>
          </p:cNvPr>
          <p:cNvSpPr/>
          <p:nvPr/>
        </p:nvSpPr>
        <p:spPr>
          <a:xfrm>
            <a:off x="4226943" y="4848045"/>
            <a:ext cx="1526876" cy="1440613"/>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2">
            <a:extLst>
              <a:ext uri="{FF2B5EF4-FFF2-40B4-BE49-F238E27FC236}">
                <a16:creationId xmlns:a16="http://schemas.microsoft.com/office/drawing/2014/main" id="{EB2ACA15-6F37-B587-7086-55FE355A1842}"/>
              </a:ext>
            </a:extLst>
          </p:cNvPr>
          <p:cNvSpPr/>
          <p:nvPr/>
        </p:nvSpPr>
        <p:spPr>
          <a:xfrm>
            <a:off x="6859352" y="4701751"/>
            <a:ext cx="1071649" cy="1586907"/>
          </a:xfrm>
          <a:custGeom>
            <a:avLst/>
            <a:gdLst/>
            <a:ahLst/>
            <a:cxnLst/>
            <a:rect l="l" t="t" r="r" b="b"/>
            <a:pathLst>
              <a:path w="2920001" h="4114800">
                <a:moveTo>
                  <a:pt x="0" y="0"/>
                </a:moveTo>
                <a:lnTo>
                  <a:pt x="2920000" y="0"/>
                </a:lnTo>
                <a:lnTo>
                  <a:pt x="29200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4">
            <a:extLst>
              <a:ext uri="{FF2B5EF4-FFF2-40B4-BE49-F238E27FC236}">
                <a16:creationId xmlns:a16="http://schemas.microsoft.com/office/drawing/2014/main" id="{A012671C-2580-2460-E1EA-54AA7D1D73AD}"/>
              </a:ext>
            </a:extLst>
          </p:cNvPr>
          <p:cNvSpPr/>
          <p:nvPr/>
        </p:nvSpPr>
        <p:spPr>
          <a:xfrm>
            <a:off x="9036534" y="4804662"/>
            <a:ext cx="1649546" cy="1381084"/>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itle 1">
            <a:extLst>
              <a:ext uri="{FF2B5EF4-FFF2-40B4-BE49-F238E27FC236}">
                <a16:creationId xmlns:a16="http://schemas.microsoft.com/office/drawing/2014/main" id="{E21DD7F8-62D0-1C3C-1AC3-E0387C91D86C}"/>
              </a:ext>
            </a:extLst>
          </p:cNvPr>
          <p:cNvSpPr txBox="1">
            <a:spLocks/>
          </p:cNvSpPr>
          <p:nvPr/>
        </p:nvSpPr>
        <p:spPr>
          <a:xfrm>
            <a:off x="366987" y="140143"/>
            <a:ext cx="7315200" cy="657162"/>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You can:</a:t>
            </a:r>
          </a:p>
        </p:txBody>
      </p:sp>
    </p:spTree>
    <p:extLst>
      <p:ext uri="{BB962C8B-B14F-4D97-AF65-F5344CB8AC3E}">
        <p14:creationId xmlns:p14="http://schemas.microsoft.com/office/powerpoint/2010/main" val="2717231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98569" y="195536"/>
            <a:ext cx="10029237" cy="6494085"/>
          </a:xfrm>
          <a:prstGeom prst="rect">
            <a:avLst/>
          </a:prstGeom>
          <a:noFill/>
        </p:spPr>
        <p:txBody>
          <a:bodyPr wrap="square" lIns="91440" tIns="45720" rIns="91440" bIns="45720" rtlCol="0" anchor="t">
            <a:spAutoFit/>
          </a:bodyPr>
          <a:lstStyle/>
          <a:p>
            <a:r>
              <a:rPr lang="en-GB" sz="3200"/>
              <a:t>DISCUSS</a:t>
            </a:r>
          </a:p>
          <a:p>
            <a:endParaRPr lang="en-GB" sz="2400">
              <a:solidFill>
                <a:srgbClr val="2E9649"/>
              </a:solidFill>
            </a:endParaRPr>
          </a:p>
          <a:p>
            <a:pPr marL="342900" indent="-342900">
              <a:buFontTx/>
              <a:buChar char="-"/>
            </a:pPr>
            <a:r>
              <a:rPr lang="en-GB" sz="2400">
                <a:solidFill>
                  <a:srgbClr val="2E9649"/>
                </a:solidFill>
              </a:rPr>
              <a:t>meetings – face-to-face or virtual</a:t>
            </a:r>
            <a:endParaRPr lang="en-GB" sz="2400">
              <a:solidFill>
                <a:srgbClr val="2E9649"/>
              </a:solidFill>
              <a:ea typeface="Calibri"/>
              <a:cs typeface="Calibri"/>
            </a:endParaRPr>
          </a:p>
          <a:p>
            <a:pPr marL="342900" indent="-342900">
              <a:buFontTx/>
              <a:buChar char="-"/>
            </a:pPr>
            <a:r>
              <a:rPr lang="en-GB" sz="2400">
                <a:solidFill>
                  <a:srgbClr val="2E9649"/>
                </a:solidFill>
              </a:rPr>
              <a:t>phone calls</a:t>
            </a:r>
            <a:endParaRPr lang="en-GB" sz="2400">
              <a:solidFill>
                <a:srgbClr val="2E9649"/>
              </a:solidFill>
              <a:ea typeface="Calibri"/>
              <a:cs typeface="Calibri"/>
            </a:endParaRPr>
          </a:p>
          <a:p>
            <a:pPr marL="342900" indent="-342900">
              <a:buFontTx/>
              <a:buChar char="-"/>
            </a:pPr>
            <a:r>
              <a:rPr lang="en-GB" sz="2400">
                <a:solidFill>
                  <a:srgbClr val="2E9649"/>
                </a:solidFill>
              </a:rPr>
              <a:t>emails</a:t>
            </a:r>
            <a:endParaRPr lang="en-GB" sz="2400">
              <a:solidFill>
                <a:srgbClr val="2E9649"/>
              </a:solidFill>
              <a:ea typeface="Calibri"/>
              <a:cs typeface="Calibri"/>
            </a:endParaRPr>
          </a:p>
          <a:p>
            <a:pPr marL="342900" indent="-342900">
              <a:buFontTx/>
              <a:buChar char="-"/>
            </a:pPr>
            <a:r>
              <a:rPr lang="en-GB" sz="2400">
                <a:solidFill>
                  <a:srgbClr val="2E9649"/>
                </a:solidFill>
              </a:rPr>
              <a:t>Teams chat</a:t>
            </a:r>
            <a:endParaRPr lang="en-GB" sz="2400">
              <a:solidFill>
                <a:srgbClr val="2E9649"/>
              </a:solidFill>
              <a:ea typeface="Calibri"/>
              <a:cs typeface="Calibri"/>
            </a:endParaRPr>
          </a:p>
          <a:p>
            <a:endParaRPr lang="en-GB" sz="2400">
              <a:solidFill>
                <a:srgbClr val="2E9649"/>
              </a:solidFill>
            </a:endParaRPr>
          </a:p>
          <a:p>
            <a:r>
              <a:rPr lang="en-GB" sz="2400">
                <a:solidFill>
                  <a:srgbClr val="2E9649"/>
                </a:solidFill>
              </a:rPr>
              <a:t>We are always here for you, and we’re very happy to discuss your child’s needs, either in person or over the phone or Teams. Or sometimes an email is enough. And you will have regular conversations at annual reviews too.</a:t>
            </a:r>
            <a:endParaRPr lang="en-GB" sz="2400">
              <a:solidFill>
                <a:srgbClr val="2E9649"/>
              </a:solidFill>
              <a:ea typeface="Calibri"/>
              <a:cs typeface="Calibri"/>
            </a:endParaRPr>
          </a:p>
          <a:p>
            <a:endParaRPr lang="en-GB" sz="2400">
              <a:solidFill>
                <a:srgbClr val="2E9649"/>
              </a:solidFill>
            </a:endParaRPr>
          </a:p>
          <a:p>
            <a:r>
              <a:rPr lang="en-GB" sz="2400">
                <a:solidFill>
                  <a:srgbClr val="2E9649"/>
                </a:solidFill>
              </a:rPr>
              <a:t>Our </a:t>
            </a:r>
            <a:r>
              <a:rPr lang="en-GB" sz="2400" b="1">
                <a:solidFill>
                  <a:srgbClr val="2E9649"/>
                </a:solidFill>
              </a:rPr>
              <a:t>priority during the day is to teach and support our pupils</a:t>
            </a:r>
            <a:r>
              <a:rPr lang="en-GB" sz="2400">
                <a:solidFill>
                  <a:srgbClr val="2E9649"/>
                </a:solidFill>
              </a:rPr>
              <a:t>, so we won’t always be able to answer you straight away. We aim to answer emails and Teams messages within two working days.</a:t>
            </a:r>
            <a:endParaRPr lang="en-GB" sz="2400">
              <a:solidFill>
                <a:srgbClr val="2E9649"/>
              </a:solidFill>
              <a:ea typeface="Calibri"/>
              <a:cs typeface="Calibri"/>
            </a:endParaRPr>
          </a:p>
          <a:p>
            <a:endParaRPr lang="en-GB" sz="2400">
              <a:solidFill>
                <a:srgbClr val="2E9649"/>
              </a:solidFill>
            </a:endParaRPr>
          </a:p>
          <a:p>
            <a:r>
              <a:rPr lang="en-GB" sz="2400" dirty="0">
                <a:solidFill>
                  <a:srgbClr val="2E9649"/>
                </a:solidFill>
              </a:rPr>
              <a:t>If you need to speak to us urgently, please call reception who will direct your </a:t>
            </a:r>
            <a:r>
              <a:rPr lang="en-GB" sz="2400">
                <a:solidFill>
                  <a:srgbClr val="2E9649"/>
                </a:solidFill>
              </a:rPr>
              <a:t>enquiry to the right person.</a:t>
            </a:r>
            <a:endParaRPr lang="en-GB" sz="2400">
              <a:solidFill>
                <a:srgbClr val="2E9649"/>
              </a:solidFill>
              <a:ea typeface="Calibri" panose="020F0502020204030204"/>
              <a:cs typeface="Calibri" panose="020F0502020204030204"/>
            </a:endParaRPr>
          </a:p>
        </p:txBody>
      </p:sp>
      <p:sp>
        <p:nvSpPr>
          <p:cNvPr id="2" name="Freeform 3">
            <a:extLst>
              <a:ext uri="{FF2B5EF4-FFF2-40B4-BE49-F238E27FC236}">
                <a16:creationId xmlns:a16="http://schemas.microsoft.com/office/drawing/2014/main" id="{03579BE1-A326-E9B9-C11A-33BC45312F28}"/>
              </a:ext>
            </a:extLst>
          </p:cNvPr>
          <p:cNvSpPr/>
          <p:nvPr/>
        </p:nvSpPr>
        <p:spPr>
          <a:xfrm>
            <a:off x="9273396" y="660560"/>
            <a:ext cx="2104845" cy="1961870"/>
          </a:xfrm>
          <a:custGeom>
            <a:avLst/>
            <a:gdLst/>
            <a:ahLst/>
            <a:cxnLst/>
            <a:rect l="l" t="t" r="r" b="b"/>
            <a:pathLst>
              <a:path w="4069911" h="4114800">
                <a:moveTo>
                  <a:pt x="0" y="0"/>
                </a:moveTo>
                <a:lnTo>
                  <a:pt x="4069912" y="0"/>
                </a:lnTo>
                <a:lnTo>
                  <a:pt x="4069912"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Tree>
    <p:extLst>
      <p:ext uri="{BB962C8B-B14F-4D97-AF65-F5344CB8AC3E}">
        <p14:creationId xmlns:p14="http://schemas.microsoft.com/office/powerpoint/2010/main" val="653334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121586" y="429118"/>
            <a:ext cx="7817371" cy="6217087"/>
          </a:xfrm>
          <a:prstGeom prst="rect">
            <a:avLst/>
          </a:prstGeom>
          <a:noFill/>
        </p:spPr>
        <p:txBody>
          <a:bodyPr wrap="square" lIns="91440" tIns="45720" rIns="91440" bIns="45720" rtlCol="0" anchor="t">
            <a:spAutoFit/>
          </a:bodyPr>
          <a:lstStyle/>
          <a:p>
            <a:r>
              <a:rPr lang="en-GB" sz="3200"/>
              <a:t>READ</a:t>
            </a:r>
          </a:p>
          <a:p>
            <a:endParaRPr lang="en-GB" sz="2400">
              <a:solidFill>
                <a:srgbClr val="2E9649"/>
              </a:solidFill>
            </a:endParaRPr>
          </a:p>
          <a:p>
            <a:pPr marL="342900" indent="-342900">
              <a:buFontTx/>
              <a:buChar char="-"/>
            </a:pPr>
            <a:r>
              <a:rPr lang="en-GB" sz="2400">
                <a:solidFill>
                  <a:srgbClr val="2E9649"/>
                </a:solidFill>
              </a:rPr>
              <a:t>emails</a:t>
            </a:r>
          </a:p>
          <a:p>
            <a:pPr marL="342900" indent="-342900">
              <a:buFontTx/>
              <a:buChar char="-"/>
            </a:pPr>
            <a:r>
              <a:rPr lang="en-GB" sz="2400">
                <a:solidFill>
                  <a:srgbClr val="2E9649"/>
                </a:solidFill>
              </a:rPr>
              <a:t>notes in contact books</a:t>
            </a:r>
          </a:p>
          <a:p>
            <a:pPr marL="342900" indent="-342900">
              <a:buFontTx/>
              <a:buChar char="-"/>
            </a:pPr>
            <a:r>
              <a:rPr lang="en-GB" sz="2400">
                <a:solidFill>
                  <a:srgbClr val="2E9649"/>
                </a:solidFill>
              </a:rPr>
              <a:t>class update in Teams</a:t>
            </a:r>
          </a:p>
          <a:p>
            <a:pPr marL="342900" indent="-342900">
              <a:buFontTx/>
              <a:buChar char="-"/>
            </a:pPr>
            <a:endParaRPr lang="en-GB" sz="1200">
              <a:solidFill>
                <a:srgbClr val="2E9649"/>
              </a:solidFill>
            </a:endParaRPr>
          </a:p>
          <a:p>
            <a:r>
              <a:rPr lang="en-GB" sz="2400">
                <a:solidFill>
                  <a:srgbClr val="2E9649"/>
                </a:solidFill>
              </a:rPr>
              <a:t>This is how we will let you know what your child has been enjoying and learning.</a:t>
            </a:r>
          </a:p>
          <a:p>
            <a:endParaRPr lang="en-GB" sz="2400">
              <a:solidFill>
                <a:srgbClr val="2E9649"/>
              </a:solidFill>
            </a:endParaRPr>
          </a:p>
          <a:p>
            <a:r>
              <a:rPr lang="en-GB" sz="2400">
                <a:solidFill>
                  <a:srgbClr val="2E9649"/>
                </a:solidFill>
              </a:rPr>
              <a:t>Read the updates regularly and keep up to date with your child’s activities.</a:t>
            </a:r>
            <a:endParaRPr lang="en-GB" sz="2400">
              <a:solidFill>
                <a:schemeClr val="bg1"/>
              </a:solidFill>
            </a:endParaRPr>
          </a:p>
          <a:p>
            <a:endParaRPr lang="en-GB" sz="2400">
              <a:solidFill>
                <a:srgbClr val="2E9649"/>
              </a:solidFill>
            </a:endParaRPr>
          </a:p>
          <a:p>
            <a:r>
              <a:rPr lang="en-GB" sz="2400" dirty="0">
                <a:solidFill>
                  <a:srgbClr val="2E9649"/>
                </a:solidFill>
              </a:rPr>
              <a:t>We will give as much information as we can, but remember our first priority is to help your child get the most from their day in school.</a:t>
            </a:r>
            <a:endParaRPr lang="en-GB" sz="2400" dirty="0">
              <a:solidFill>
                <a:srgbClr val="2E9649"/>
              </a:solidFill>
              <a:ea typeface="Calibri"/>
              <a:cs typeface="Calibri"/>
            </a:endParaRPr>
          </a:p>
          <a:p>
            <a:endParaRPr lang="en-GB" sz="2400">
              <a:solidFill>
                <a:srgbClr val="2E9649"/>
              </a:solidFill>
            </a:endParaRPr>
          </a:p>
          <a:p>
            <a:endParaRPr lang="en-GB"/>
          </a:p>
        </p:txBody>
      </p:sp>
      <p:sp>
        <p:nvSpPr>
          <p:cNvPr id="2" name="Freeform 5">
            <a:extLst>
              <a:ext uri="{FF2B5EF4-FFF2-40B4-BE49-F238E27FC236}">
                <a16:creationId xmlns:a16="http://schemas.microsoft.com/office/drawing/2014/main" id="{913D3BB3-237D-0709-6B92-64BB9BB8DA3B}"/>
              </a:ext>
            </a:extLst>
          </p:cNvPr>
          <p:cNvSpPr/>
          <p:nvPr/>
        </p:nvSpPr>
        <p:spPr>
          <a:xfrm>
            <a:off x="474453" y="429118"/>
            <a:ext cx="2518913" cy="2303254"/>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Tree>
    <p:extLst>
      <p:ext uri="{BB962C8B-B14F-4D97-AF65-F5344CB8AC3E}">
        <p14:creationId xmlns:p14="http://schemas.microsoft.com/office/powerpoint/2010/main" val="1742619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352C0-801D-F1A7-DD9A-A01A6814F0AB}"/>
            </a:ext>
          </a:extLst>
        </p:cNvPr>
        <p:cNvGrpSpPr/>
        <p:nvPr/>
      </p:nvGrpSpPr>
      <p:grpSpPr>
        <a:xfrm>
          <a:off x="0" y="0"/>
          <a:ext cx="0" cy="0"/>
          <a:chOff x="0" y="0"/>
          <a:chExt cx="0" cy="0"/>
        </a:xfrm>
      </p:grpSpPr>
      <p:pic>
        <p:nvPicPr>
          <p:cNvPr id="5" name="Picture 4" descr="A group of people standing outside a building with confetti falling on the ground&#10;&#10;AI-generated content may be incorrect.">
            <a:extLst>
              <a:ext uri="{FF2B5EF4-FFF2-40B4-BE49-F238E27FC236}">
                <a16:creationId xmlns:a16="http://schemas.microsoft.com/office/drawing/2014/main" id="{DFC0636C-9248-CC83-ABBD-ACFD380F5383}"/>
              </a:ext>
            </a:extLst>
          </p:cNvPr>
          <p:cNvPicPr>
            <a:picLocks noChangeAspect="1"/>
          </p:cNvPicPr>
          <p:nvPr/>
        </p:nvPicPr>
        <p:blipFill>
          <a:blip r:embed="rId2"/>
          <a:stretch>
            <a:fillRect/>
          </a:stretch>
        </p:blipFill>
        <p:spPr>
          <a:xfrm rot="-600000">
            <a:off x="6641042" y="318029"/>
            <a:ext cx="5143500" cy="3195109"/>
          </a:xfrm>
          <a:prstGeom prst="rect">
            <a:avLst/>
          </a:prstGeom>
          <a:ln>
            <a:solidFill>
              <a:schemeClr val="tx1"/>
            </a:solidFill>
          </a:ln>
        </p:spPr>
      </p:pic>
      <p:sp>
        <p:nvSpPr>
          <p:cNvPr id="11" name="TextBox 10">
            <a:extLst>
              <a:ext uri="{FF2B5EF4-FFF2-40B4-BE49-F238E27FC236}">
                <a16:creationId xmlns:a16="http://schemas.microsoft.com/office/drawing/2014/main" id="{A3437F94-E7EC-36C6-4F5B-9D253152D4ED}"/>
              </a:ext>
            </a:extLst>
          </p:cNvPr>
          <p:cNvSpPr txBox="1"/>
          <p:nvPr/>
        </p:nvSpPr>
        <p:spPr>
          <a:xfrm>
            <a:off x="308344" y="437744"/>
            <a:ext cx="5508368" cy="5109091"/>
          </a:xfrm>
          <a:prstGeom prst="rect">
            <a:avLst/>
          </a:prstGeom>
          <a:noFill/>
        </p:spPr>
        <p:txBody>
          <a:bodyPr wrap="square" lIns="91440" tIns="45720" rIns="91440" bIns="45720" rtlCol="0" anchor="t">
            <a:spAutoFit/>
          </a:bodyPr>
          <a:lstStyle/>
          <a:p>
            <a:r>
              <a:rPr lang="en-GB" sz="3200"/>
              <a:t>BROWSE</a:t>
            </a:r>
          </a:p>
          <a:p>
            <a:endParaRPr lang="en-GB" sz="2400">
              <a:solidFill>
                <a:srgbClr val="2E9649"/>
              </a:solidFill>
            </a:endParaRPr>
          </a:p>
          <a:p>
            <a:pPr marL="342900" indent="-342900">
              <a:buFontTx/>
              <a:buChar char="-"/>
            </a:pPr>
            <a:r>
              <a:rPr lang="en-GB" sz="2400">
                <a:solidFill>
                  <a:srgbClr val="2E9649"/>
                </a:solidFill>
              </a:rPr>
              <a:t>newsletters</a:t>
            </a:r>
            <a:endParaRPr lang="en-GB" sz="2400">
              <a:solidFill>
                <a:srgbClr val="2E9649"/>
              </a:solidFill>
              <a:ea typeface="Calibri"/>
              <a:cs typeface="Calibri"/>
            </a:endParaRPr>
          </a:p>
          <a:p>
            <a:pPr marL="342900" indent="-342900">
              <a:buFontTx/>
              <a:buChar char="-"/>
            </a:pPr>
            <a:r>
              <a:rPr lang="en-GB" sz="2400">
                <a:solidFill>
                  <a:srgbClr val="2E9649"/>
                </a:solidFill>
              </a:rPr>
              <a:t>social media</a:t>
            </a:r>
            <a:endParaRPr lang="en-GB" sz="2400">
              <a:solidFill>
                <a:srgbClr val="2E9649"/>
              </a:solidFill>
              <a:ea typeface="Calibri"/>
              <a:cs typeface="Calibri"/>
            </a:endParaRPr>
          </a:p>
          <a:p>
            <a:pPr marL="342900" indent="-342900">
              <a:buFontTx/>
              <a:buChar char="-"/>
            </a:pPr>
            <a:endParaRPr lang="en-GB" sz="1200">
              <a:solidFill>
                <a:srgbClr val="2E9649"/>
              </a:solidFill>
            </a:endParaRPr>
          </a:p>
          <a:p>
            <a:r>
              <a:rPr lang="en-GB" sz="2400" dirty="0">
                <a:solidFill>
                  <a:srgbClr val="2E9649"/>
                </a:solidFill>
              </a:rPr>
              <a:t>We know you like to hear news from the School and what your child has achieved. And it's always good to share our stories with friends and family.</a:t>
            </a:r>
            <a:endParaRPr lang="en-GB" sz="2400" dirty="0">
              <a:solidFill>
                <a:srgbClr val="2E9649"/>
              </a:solidFill>
              <a:ea typeface="Calibri"/>
              <a:cs typeface="Calibri"/>
            </a:endParaRPr>
          </a:p>
          <a:p>
            <a:endParaRPr lang="en-GB" sz="2400">
              <a:solidFill>
                <a:srgbClr val="2E9649"/>
              </a:solidFill>
            </a:endParaRPr>
          </a:p>
          <a:p>
            <a:r>
              <a:rPr lang="en-GB" sz="2400" dirty="0">
                <a:solidFill>
                  <a:srgbClr val="2E9649"/>
                </a:solidFill>
              </a:rPr>
              <a:t>We will email you with updates, and send regular newsletters. We hope you enjoy them!</a:t>
            </a:r>
            <a:endParaRPr lang="en-GB" sz="2400" dirty="0">
              <a:solidFill>
                <a:schemeClr val="bg1"/>
              </a:solidFill>
            </a:endParaRPr>
          </a:p>
          <a:p>
            <a:endParaRPr lang="en-GB"/>
          </a:p>
        </p:txBody>
      </p:sp>
      <p:pic>
        <p:nvPicPr>
          <p:cNvPr id="4" name="Picture 3" descr="A collage of a child and a child&#10;&#10;AI-generated content may be incorrect.">
            <a:extLst>
              <a:ext uri="{FF2B5EF4-FFF2-40B4-BE49-F238E27FC236}">
                <a16:creationId xmlns:a16="http://schemas.microsoft.com/office/drawing/2014/main" id="{ABE8748B-034E-FD8D-6BEC-BBFA01F46AF6}"/>
              </a:ext>
            </a:extLst>
          </p:cNvPr>
          <p:cNvPicPr>
            <a:picLocks noChangeAspect="1"/>
          </p:cNvPicPr>
          <p:nvPr/>
        </p:nvPicPr>
        <p:blipFill>
          <a:blip r:embed="rId3"/>
          <a:stretch>
            <a:fillRect/>
          </a:stretch>
        </p:blipFill>
        <p:spPr>
          <a:xfrm rot="1020000">
            <a:off x="8242247" y="3422953"/>
            <a:ext cx="3348995" cy="2804584"/>
          </a:xfrm>
          <a:prstGeom prst="rect">
            <a:avLst/>
          </a:prstGeom>
          <a:ln>
            <a:solidFill>
              <a:schemeClr val="tx1"/>
            </a:solidFill>
          </a:ln>
        </p:spPr>
      </p:pic>
      <p:sp>
        <p:nvSpPr>
          <p:cNvPr id="2" name="Freeform 2">
            <a:extLst>
              <a:ext uri="{FF2B5EF4-FFF2-40B4-BE49-F238E27FC236}">
                <a16:creationId xmlns:a16="http://schemas.microsoft.com/office/drawing/2014/main" id="{1D22A1DA-1CA0-770C-4766-F1E77EEA1026}"/>
              </a:ext>
            </a:extLst>
          </p:cNvPr>
          <p:cNvSpPr/>
          <p:nvPr/>
        </p:nvSpPr>
        <p:spPr>
          <a:xfrm>
            <a:off x="6406952" y="3571063"/>
            <a:ext cx="1822147" cy="2647956"/>
          </a:xfrm>
          <a:custGeom>
            <a:avLst/>
            <a:gdLst/>
            <a:ahLst/>
            <a:cxnLst/>
            <a:rect l="l" t="t" r="r" b="b"/>
            <a:pathLst>
              <a:path w="2920001" h="4114800">
                <a:moveTo>
                  <a:pt x="0" y="0"/>
                </a:moveTo>
                <a:lnTo>
                  <a:pt x="2920000" y="0"/>
                </a:lnTo>
                <a:lnTo>
                  <a:pt x="29200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3602025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072202" y="411626"/>
            <a:ext cx="8854535" cy="6427153"/>
          </a:xfrm>
          <a:prstGeom prst="rect">
            <a:avLst/>
          </a:prstGeom>
          <a:noFill/>
        </p:spPr>
        <p:txBody>
          <a:bodyPr wrap="square" lIns="91440" tIns="45720" rIns="91440" bIns="45720" rtlCol="0" anchor="t">
            <a:spAutoFit/>
          </a:bodyPr>
          <a:lstStyle/>
          <a:p>
            <a:r>
              <a:rPr lang="en-GB" sz="3200"/>
              <a:t>ACT</a:t>
            </a:r>
          </a:p>
          <a:p>
            <a:endParaRPr lang="en-GB" sz="2400">
              <a:solidFill>
                <a:srgbClr val="2E9649"/>
              </a:solidFill>
            </a:endParaRPr>
          </a:p>
          <a:p>
            <a:pPr marL="342900" indent="-342900">
              <a:buFontTx/>
              <a:buChar char="-"/>
            </a:pPr>
            <a:r>
              <a:rPr lang="en-GB" sz="2400">
                <a:solidFill>
                  <a:srgbClr val="2E9649"/>
                </a:solidFill>
              </a:rPr>
              <a:t>phone call</a:t>
            </a:r>
            <a:endParaRPr lang="en-GB" sz="2400">
              <a:solidFill>
                <a:srgbClr val="2E9649"/>
              </a:solidFill>
              <a:ea typeface="Calibri"/>
              <a:cs typeface="Calibri"/>
            </a:endParaRPr>
          </a:p>
          <a:p>
            <a:pPr marL="342900" indent="-342900">
              <a:buFontTx/>
              <a:buChar char="-"/>
            </a:pPr>
            <a:r>
              <a:rPr lang="en-GB" sz="2400">
                <a:solidFill>
                  <a:srgbClr val="2E9649"/>
                </a:solidFill>
              </a:rPr>
              <a:t>text</a:t>
            </a:r>
            <a:endParaRPr lang="en-GB" sz="2400">
              <a:solidFill>
                <a:srgbClr val="2E9649"/>
              </a:solidFill>
              <a:ea typeface="Calibri"/>
              <a:cs typeface="Calibri"/>
            </a:endParaRPr>
          </a:p>
          <a:p>
            <a:pPr marL="342900" indent="-342900">
              <a:buFontTx/>
              <a:buChar char="-"/>
            </a:pPr>
            <a:r>
              <a:rPr lang="en-GB" sz="2400">
                <a:solidFill>
                  <a:srgbClr val="2E9649"/>
                </a:solidFill>
              </a:rPr>
              <a:t>website </a:t>
            </a:r>
            <a:endParaRPr lang="en-GB" sz="2400">
              <a:solidFill>
                <a:srgbClr val="2E9649"/>
              </a:solidFill>
              <a:ea typeface="Calibri"/>
              <a:cs typeface="Calibri"/>
            </a:endParaRPr>
          </a:p>
          <a:p>
            <a:pPr marL="342900" indent="-342900">
              <a:buFontTx/>
              <a:buChar char="-"/>
            </a:pPr>
            <a:r>
              <a:rPr lang="en-GB" sz="2400">
                <a:solidFill>
                  <a:srgbClr val="2E9649"/>
                </a:solidFill>
              </a:rPr>
              <a:t>social media</a:t>
            </a:r>
            <a:endParaRPr lang="en-GB" sz="2400">
              <a:solidFill>
                <a:srgbClr val="2E9649"/>
              </a:solidFill>
              <a:ea typeface="Calibri"/>
              <a:cs typeface="Calibri"/>
            </a:endParaRPr>
          </a:p>
          <a:p>
            <a:pPr marL="342900" indent="-342900">
              <a:buFontTx/>
              <a:buChar char="-"/>
            </a:pPr>
            <a:endParaRPr lang="en-GB" sz="2400">
              <a:solidFill>
                <a:srgbClr val="2E9649"/>
              </a:solidFill>
            </a:endParaRPr>
          </a:p>
          <a:p>
            <a:endParaRPr lang="en-GB" sz="2400">
              <a:solidFill>
                <a:srgbClr val="2E9649"/>
              </a:solidFill>
            </a:endParaRPr>
          </a:p>
          <a:p>
            <a:r>
              <a:rPr lang="en-GB" sz="2400">
                <a:solidFill>
                  <a:srgbClr val="2E9649"/>
                </a:solidFill>
              </a:rPr>
              <a:t>We know people are busy and alerts are intrusive, but sometimes we just need to reach you quickly regarding your child specifically. On these rare occasions, we will call or send a text or an Arbor app alert, and we’ll need you to act immediately.</a:t>
            </a:r>
            <a:endParaRPr lang="en-GB" sz="2400">
              <a:solidFill>
                <a:srgbClr val="2E9649"/>
              </a:solidFill>
              <a:ea typeface="Calibri"/>
              <a:cs typeface="Calibri"/>
            </a:endParaRPr>
          </a:p>
          <a:p>
            <a:endParaRPr lang="en-GB" sz="2400">
              <a:solidFill>
                <a:srgbClr val="2E9649"/>
              </a:solidFill>
            </a:endParaRPr>
          </a:p>
          <a:p>
            <a:r>
              <a:rPr lang="en-GB" sz="2400">
                <a:solidFill>
                  <a:srgbClr val="2E9649"/>
                </a:solidFill>
              </a:rPr>
              <a:t>For other important incidents, such as closures or traffic issues, we will send a text, app alert or add information to the website and social media, so please keep an eye out.</a:t>
            </a:r>
            <a:endParaRPr lang="en-GB">
              <a:solidFill>
                <a:srgbClr val="2E9649"/>
              </a:solidFill>
            </a:endParaRPr>
          </a:p>
          <a:p>
            <a:endParaRPr lang="en-GB">
              <a:solidFill>
                <a:srgbClr val="2E9649"/>
              </a:solidFill>
            </a:endParaRPr>
          </a:p>
        </p:txBody>
      </p:sp>
      <p:sp>
        <p:nvSpPr>
          <p:cNvPr id="2" name="Freeform 4">
            <a:extLst>
              <a:ext uri="{FF2B5EF4-FFF2-40B4-BE49-F238E27FC236}">
                <a16:creationId xmlns:a16="http://schemas.microsoft.com/office/drawing/2014/main" id="{00492B6C-77DF-6880-558E-14B8679F35C9}"/>
              </a:ext>
            </a:extLst>
          </p:cNvPr>
          <p:cNvSpPr/>
          <p:nvPr/>
        </p:nvSpPr>
        <p:spPr>
          <a:xfrm>
            <a:off x="621102" y="715993"/>
            <a:ext cx="2456480" cy="2226221"/>
          </a:xfrm>
          <a:custGeom>
            <a:avLst/>
            <a:gdLst/>
            <a:ahLst/>
            <a:cxnLst/>
            <a:rect l="l" t="t" r="r" b="b"/>
            <a:pathLst>
              <a:path w="4246041" h="4114800">
                <a:moveTo>
                  <a:pt x="0" y="0"/>
                </a:moveTo>
                <a:lnTo>
                  <a:pt x="4246041" y="0"/>
                </a:lnTo>
                <a:lnTo>
                  <a:pt x="4246041"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Tree>
    <p:extLst>
      <p:ext uri="{BB962C8B-B14F-4D97-AF65-F5344CB8AC3E}">
        <p14:creationId xmlns:p14="http://schemas.microsoft.com/office/powerpoint/2010/main" val="2909366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00E12-CC91-B7CD-C260-B894F5304119}"/>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6221B85-6F0A-6F14-90F2-7EE7A45E17FD}"/>
              </a:ext>
            </a:extLst>
          </p:cNvPr>
          <p:cNvGraphicFramePr>
            <a:graphicFrameLocks noGrp="1"/>
          </p:cNvGraphicFramePr>
          <p:nvPr/>
        </p:nvGraphicFramePr>
        <p:xfrm>
          <a:off x="466725" y="781050"/>
          <a:ext cx="11367818" cy="5949297"/>
        </p:xfrm>
        <a:graphic>
          <a:graphicData uri="http://schemas.openxmlformats.org/drawingml/2006/table">
            <a:tbl>
              <a:tblPr firstRow="1" bandRow="1">
                <a:tableStyleId>{93296810-A885-4BE3-A3E7-6D5BEEA58F35}</a:tableStyleId>
              </a:tblPr>
              <a:tblGrid>
                <a:gridCol w="2590455">
                  <a:extLst>
                    <a:ext uri="{9D8B030D-6E8A-4147-A177-3AD203B41FA5}">
                      <a16:colId xmlns:a16="http://schemas.microsoft.com/office/drawing/2014/main" val="2356478549"/>
                    </a:ext>
                  </a:extLst>
                </a:gridCol>
                <a:gridCol w="2104220">
                  <a:extLst>
                    <a:ext uri="{9D8B030D-6E8A-4147-A177-3AD203B41FA5}">
                      <a16:colId xmlns:a16="http://schemas.microsoft.com/office/drawing/2014/main" val="662126212"/>
                    </a:ext>
                  </a:extLst>
                </a:gridCol>
                <a:gridCol w="2238354">
                  <a:extLst>
                    <a:ext uri="{9D8B030D-6E8A-4147-A177-3AD203B41FA5}">
                      <a16:colId xmlns:a16="http://schemas.microsoft.com/office/drawing/2014/main" val="3752317550"/>
                    </a:ext>
                  </a:extLst>
                </a:gridCol>
                <a:gridCol w="2229969">
                  <a:extLst>
                    <a:ext uri="{9D8B030D-6E8A-4147-A177-3AD203B41FA5}">
                      <a16:colId xmlns:a16="http://schemas.microsoft.com/office/drawing/2014/main" val="2804186206"/>
                    </a:ext>
                  </a:extLst>
                </a:gridCol>
                <a:gridCol w="2204820">
                  <a:extLst>
                    <a:ext uri="{9D8B030D-6E8A-4147-A177-3AD203B41FA5}">
                      <a16:colId xmlns:a16="http://schemas.microsoft.com/office/drawing/2014/main" val="473974918"/>
                    </a:ext>
                  </a:extLst>
                </a:gridCol>
              </a:tblGrid>
              <a:tr h="823749">
                <a:tc>
                  <a:txBody>
                    <a:bodyPr/>
                    <a:lstStyle/>
                    <a:p>
                      <a:r>
                        <a:rPr lang="en-GB"/>
                        <a:t>CHANNEL</a:t>
                      </a:r>
                    </a:p>
                  </a:txBody>
                  <a:tcPr>
                    <a:solidFill>
                      <a:srgbClr val="2E9649"/>
                    </a:solidFill>
                  </a:tcPr>
                </a:tc>
                <a:tc>
                  <a:txBody>
                    <a:bodyPr/>
                    <a:lstStyle/>
                    <a:p>
                      <a:r>
                        <a:rPr lang="en-GB"/>
                        <a:t>DAILY</a:t>
                      </a:r>
                    </a:p>
                  </a:txBody>
                  <a:tcPr>
                    <a:solidFill>
                      <a:srgbClr val="2E9649"/>
                    </a:solidFill>
                  </a:tcPr>
                </a:tc>
                <a:tc>
                  <a:txBody>
                    <a:bodyPr/>
                    <a:lstStyle/>
                    <a:p>
                      <a:r>
                        <a:rPr lang="en-GB"/>
                        <a:t>WEEKLY</a:t>
                      </a:r>
                    </a:p>
                  </a:txBody>
                  <a:tcPr>
                    <a:solidFill>
                      <a:srgbClr val="2E9649"/>
                    </a:solidFill>
                  </a:tcPr>
                </a:tc>
                <a:tc>
                  <a:txBody>
                    <a:bodyPr/>
                    <a:lstStyle/>
                    <a:p>
                      <a:r>
                        <a:rPr lang="en-GB"/>
                        <a:t>TERMLY</a:t>
                      </a:r>
                    </a:p>
                  </a:txBody>
                  <a:tcPr>
                    <a:solidFill>
                      <a:srgbClr val="2E9649"/>
                    </a:solidFill>
                  </a:tcPr>
                </a:tc>
                <a:tc>
                  <a:txBody>
                    <a:bodyPr/>
                    <a:lstStyle/>
                    <a:p>
                      <a:r>
                        <a:rPr lang="en-GB"/>
                        <a:t>WHEN NEEDED</a:t>
                      </a:r>
                    </a:p>
                  </a:txBody>
                  <a:tcPr>
                    <a:solidFill>
                      <a:srgbClr val="2E9649"/>
                    </a:solidFill>
                  </a:tcPr>
                </a:tc>
                <a:extLst>
                  <a:ext uri="{0D108BD9-81ED-4DB2-BD59-A6C34878D82A}">
                    <a16:rowId xmlns:a16="http://schemas.microsoft.com/office/drawing/2014/main" val="3666787442"/>
                  </a:ext>
                </a:extLst>
              </a:tr>
              <a:tr h="854258">
                <a:tc>
                  <a:txBody>
                    <a:bodyPr/>
                    <a:lstStyle/>
                    <a:p>
                      <a:r>
                        <a:rPr lang="en-GB"/>
                        <a:t>Notes in contact book</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165763984"/>
                  </a:ext>
                </a:extLst>
              </a:tr>
              <a:tr h="854258">
                <a:tc>
                  <a:txBody>
                    <a:bodyPr/>
                    <a:lstStyle/>
                    <a:p>
                      <a:r>
                        <a:rPr lang="en-GB"/>
                        <a:t>Updates on Microsoft Teams</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465948744"/>
                  </a:ext>
                </a:extLst>
              </a:tr>
              <a:tr h="854258">
                <a:tc>
                  <a:txBody>
                    <a:bodyPr/>
                    <a:lstStyle/>
                    <a:p>
                      <a:r>
                        <a:rPr lang="en-GB"/>
                        <a:t>Newsletters via email</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472125416"/>
                  </a:ext>
                </a:extLst>
              </a:tr>
              <a:tr h="854258">
                <a:tc>
                  <a:txBody>
                    <a:bodyPr/>
                    <a:lstStyle/>
                    <a:p>
                      <a:r>
                        <a:rPr lang="en-GB"/>
                        <a:t>Website and social media</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173325342"/>
                  </a:ext>
                </a:extLst>
              </a:tr>
              <a:tr h="854258">
                <a:tc>
                  <a:txBody>
                    <a:bodyPr/>
                    <a:lstStyle/>
                    <a:p>
                      <a:r>
                        <a:rPr lang="en-GB"/>
                        <a:t>Email, phone call or text</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885754599"/>
                  </a:ext>
                </a:extLst>
              </a:tr>
              <a:tr h="854258">
                <a:tc>
                  <a:txBody>
                    <a:bodyPr/>
                    <a:lstStyle/>
                    <a:p>
                      <a:pPr lvl="0">
                        <a:buNone/>
                      </a:pPr>
                      <a:r>
                        <a:rPr lang="en-GB"/>
                        <a:t>Annual review (three per year)</a:t>
                      </a:r>
                    </a:p>
                  </a:txBody>
                  <a:tcPr/>
                </a:tc>
                <a:tc>
                  <a:txBody>
                    <a:bodyPr/>
                    <a:lstStyle/>
                    <a:p>
                      <a:pPr lvl="0">
                        <a:buNone/>
                      </a:pPr>
                      <a:endParaRPr lang="en-GB"/>
                    </a:p>
                  </a:txBody>
                  <a:tcPr/>
                </a:tc>
                <a:tc>
                  <a:txBody>
                    <a:bodyPr/>
                    <a:lstStyle/>
                    <a:p>
                      <a:pPr lvl="0">
                        <a:buNone/>
                      </a:pPr>
                      <a:endParaRPr lang="en-GB"/>
                    </a:p>
                  </a:txBody>
                  <a:tcPr/>
                </a:tc>
                <a:tc>
                  <a:txBody>
                    <a:bodyPr/>
                    <a:lstStyle/>
                    <a:p>
                      <a:pPr lvl="0">
                        <a:buNone/>
                      </a:pPr>
                      <a:endParaRPr lang="en-GB"/>
                    </a:p>
                  </a:txBody>
                  <a:tcPr/>
                </a:tc>
                <a:tc>
                  <a:txBody>
                    <a:bodyPr/>
                    <a:lstStyle/>
                    <a:p>
                      <a:pPr lvl="0">
                        <a:buNone/>
                      </a:pPr>
                      <a:endParaRPr lang="en-GB"/>
                    </a:p>
                  </a:txBody>
                  <a:tcPr/>
                </a:tc>
                <a:extLst>
                  <a:ext uri="{0D108BD9-81ED-4DB2-BD59-A6C34878D82A}">
                    <a16:rowId xmlns:a16="http://schemas.microsoft.com/office/drawing/2014/main" val="2258510322"/>
                  </a:ext>
                </a:extLst>
              </a:tr>
            </a:tbl>
          </a:graphicData>
        </a:graphic>
      </p:graphicFrame>
      <p:pic>
        <p:nvPicPr>
          <p:cNvPr id="4" name="Graphic 3" descr="Tick with solid fill">
            <a:extLst>
              <a:ext uri="{FF2B5EF4-FFF2-40B4-BE49-F238E27FC236}">
                <a16:creationId xmlns:a16="http://schemas.microsoft.com/office/drawing/2014/main" id="{C43D7EB7-D1F1-D0C9-D4EA-13D6D9220BB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78552" y="4244748"/>
            <a:ext cx="708907" cy="708907"/>
          </a:xfrm>
          <a:prstGeom prst="rect">
            <a:avLst/>
          </a:prstGeom>
        </p:spPr>
      </p:pic>
      <p:pic>
        <p:nvPicPr>
          <p:cNvPr id="6" name="Graphic 5" descr="Tick with solid fill">
            <a:extLst>
              <a:ext uri="{FF2B5EF4-FFF2-40B4-BE49-F238E27FC236}">
                <a16:creationId xmlns:a16="http://schemas.microsoft.com/office/drawing/2014/main" id="{41BD0FA4-3CA3-A43F-E2A1-28DD17F9D19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77713" y="3429321"/>
            <a:ext cx="708907" cy="708907"/>
          </a:xfrm>
          <a:prstGeom prst="rect">
            <a:avLst/>
          </a:prstGeom>
        </p:spPr>
      </p:pic>
      <p:pic>
        <p:nvPicPr>
          <p:cNvPr id="8" name="Graphic 7" descr="Tick with solid fill">
            <a:extLst>
              <a:ext uri="{FF2B5EF4-FFF2-40B4-BE49-F238E27FC236}">
                <a16:creationId xmlns:a16="http://schemas.microsoft.com/office/drawing/2014/main" id="{FDB4E131-A789-9FBC-F772-AF0FE290D0F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87100" y="5089476"/>
            <a:ext cx="708907" cy="708907"/>
          </a:xfrm>
          <a:prstGeom prst="rect">
            <a:avLst/>
          </a:prstGeom>
        </p:spPr>
      </p:pic>
      <p:sp>
        <p:nvSpPr>
          <p:cNvPr id="9" name="Title 1">
            <a:extLst>
              <a:ext uri="{FF2B5EF4-FFF2-40B4-BE49-F238E27FC236}">
                <a16:creationId xmlns:a16="http://schemas.microsoft.com/office/drawing/2014/main" id="{287DE3BB-F49A-ACE7-35D3-8593F1BF0F87}"/>
              </a:ext>
            </a:extLst>
          </p:cNvPr>
          <p:cNvSpPr txBox="1">
            <a:spLocks/>
          </p:cNvSpPr>
          <p:nvPr/>
        </p:nvSpPr>
        <p:spPr>
          <a:xfrm>
            <a:off x="435994" y="33248"/>
            <a:ext cx="8579060" cy="841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600"/>
              <a:t>How you will receive information</a:t>
            </a:r>
            <a:endParaRPr lang="en-GB" sz="2600">
              <a:ea typeface="Calibri Light"/>
              <a:cs typeface="Calibri Light"/>
            </a:endParaRPr>
          </a:p>
        </p:txBody>
      </p:sp>
      <p:pic>
        <p:nvPicPr>
          <p:cNvPr id="11" name="Graphic 10" descr="Tick with solid fill">
            <a:extLst>
              <a:ext uri="{FF2B5EF4-FFF2-40B4-BE49-F238E27FC236}">
                <a16:creationId xmlns:a16="http://schemas.microsoft.com/office/drawing/2014/main" id="{6109A71B-DC92-99A0-D3A2-24AC529CC2A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77713" y="5905820"/>
            <a:ext cx="708907" cy="708907"/>
          </a:xfrm>
          <a:prstGeom prst="rect">
            <a:avLst/>
          </a:prstGeom>
        </p:spPr>
      </p:pic>
      <p:sp>
        <p:nvSpPr>
          <p:cNvPr id="3" name="TextBox 2">
            <a:extLst>
              <a:ext uri="{FF2B5EF4-FFF2-40B4-BE49-F238E27FC236}">
                <a16:creationId xmlns:a16="http://schemas.microsoft.com/office/drawing/2014/main" id="{F4FB7B23-8E19-D96D-1A54-427B7F19234A}"/>
              </a:ext>
            </a:extLst>
          </p:cNvPr>
          <p:cNvSpPr txBox="1"/>
          <p:nvPr/>
        </p:nvSpPr>
        <p:spPr>
          <a:xfrm>
            <a:off x="3044592" y="1713270"/>
            <a:ext cx="426935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rgbClr val="2B9648"/>
                </a:solidFill>
                <a:ea typeface="Calibri"/>
                <a:cs typeface="Calibri"/>
              </a:rPr>
              <a:t>Your class teacher will inform you how they will communicate with you daily and weekly. This may differ for each class.</a:t>
            </a:r>
          </a:p>
        </p:txBody>
      </p:sp>
    </p:spTree>
    <p:extLst>
      <p:ext uri="{BB962C8B-B14F-4D97-AF65-F5344CB8AC3E}">
        <p14:creationId xmlns:p14="http://schemas.microsoft.com/office/powerpoint/2010/main" val="2520643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400" dirty="0" smtClean="0">
            <a:solidFill>
              <a:srgbClr val="2E9649"/>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21d8661-5581-4094-aed7-9cf46c83d4f4">
      <Terms xmlns="http://schemas.microsoft.com/office/infopath/2007/PartnerControls"/>
    </lcf76f155ced4ddcb4097134ff3c332f>
    <TaxCatchAll xmlns="554a49e1-3114-4eb0-9a78-9b82a4efa52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36501ECBBC3FA439AA27C4CC91D7C2E" ma:contentTypeVersion="13" ma:contentTypeDescription="Create a new document." ma:contentTypeScope="" ma:versionID="0e86ee7fb5bfcadae0426dd22b849994">
  <xsd:schema xmlns:xsd="http://www.w3.org/2001/XMLSchema" xmlns:xs="http://www.w3.org/2001/XMLSchema" xmlns:p="http://schemas.microsoft.com/office/2006/metadata/properties" xmlns:ns2="a21d8661-5581-4094-aed7-9cf46c83d4f4" xmlns:ns3="554a49e1-3114-4eb0-9a78-9b82a4efa529" targetNamespace="http://schemas.microsoft.com/office/2006/metadata/properties" ma:root="true" ma:fieldsID="578f92b485a3551c164b39780a4600e0" ns2:_="" ns3:_="">
    <xsd:import namespace="a21d8661-5581-4094-aed7-9cf46c83d4f4"/>
    <xsd:import namespace="554a49e1-3114-4eb0-9a78-9b82a4efa52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1d8661-5581-4094-aed7-9cf46c83d4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a67c4e-1f7d-40d1-ae9a-26a89056fbf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4a49e1-3114-4eb0-9a78-9b82a4efa52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8c5ed32c-ca81-4898-bf96-fe28d5a4cf36}" ma:internalName="TaxCatchAll" ma:showField="CatchAllData" ma:web="554a49e1-3114-4eb0-9a78-9b82a4efa5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658071-3200-4164-AFC6-63DC00633436}">
  <ds:schemaRefs>
    <ds:schemaRef ds:uri="554a49e1-3114-4eb0-9a78-9b82a4efa529"/>
    <ds:schemaRef ds:uri="a21d8661-5581-4094-aed7-9cf46c83d4f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6F65B86-1F17-46D5-95B2-8A5C27E5CA4C}">
  <ds:schemaRefs>
    <ds:schemaRef ds:uri="554a49e1-3114-4eb0-9a78-9b82a4efa529"/>
    <ds:schemaRef ds:uri="a21d8661-5581-4094-aed7-9cf46c83d4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F04B296-9608-426F-8F79-66BA26CFDF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0</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Parent and Carer Communication Guide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we communicate</dc:title>
  <dc:creator>Sarah</dc:creator>
  <cp:revision>64</cp:revision>
  <dcterms:created xsi:type="dcterms:W3CDTF">2023-02-12T15:26:46Z</dcterms:created>
  <dcterms:modified xsi:type="dcterms:W3CDTF">2026-06-01T10:46:54Z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0x010100936501ECBBC3FA439AA27C4CC91D7C2E</vt:lpwstr>
  </property>
</Properties>
</file>