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13.jpg" ContentType="image/jpg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556500" cy="106934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B3E6"/>
    <a:srgbClr val="375BA6"/>
    <a:srgbClr val="A780B8"/>
    <a:srgbClr val="6B2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228658-9121-449C-AF81-0886335FCCC6}" v="9" dt="2024-03-07T09:49:15.18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318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EEF277-A45D-68F8-639C-EB5C1E48E0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91583B-E253-3B30-B88B-78BE7235CC6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0DE42-5855-44F6-9A93-E137939B205F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DF340F-2A19-36F2-D74D-A86EF77E84D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3DAECB-5A5F-7371-5DA5-29B34221AE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8B77B-2B9E-4FEF-B11B-A7E316BE30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74983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15707-F9D5-41F2-A2E8-AD58DC370350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9111F-A6AB-40FD-B2B5-CCF03AE0D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181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301264" y="595675"/>
            <a:ext cx="1074084" cy="6370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77942" y="666055"/>
            <a:ext cx="256780" cy="49585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92671" y="505053"/>
            <a:ext cx="819581" cy="81951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590203" y="505803"/>
            <a:ext cx="2390292" cy="82158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256009" y="505803"/>
            <a:ext cx="1902587" cy="11922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255996" y="3771011"/>
            <a:ext cx="1584325" cy="657225"/>
          </a:xfrm>
          <a:custGeom>
            <a:avLst/>
            <a:gdLst/>
            <a:ahLst/>
            <a:cxnLst/>
            <a:rect l="l" t="t" r="r" b="b"/>
            <a:pathLst>
              <a:path w="1584325" h="657225">
                <a:moveTo>
                  <a:pt x="0" y="656996"/>
                </a:moveTo>
                <a:lnTo>
                  <a:pt x="1583994" y="656996"/>
                </a:lnTo>
                <a:lnTo>
                  <a:pt x="1583994" y="0"/>
                </a:lnTo>
                <a:lnTo>
                  <a:pt x="0" y="0"/>
                </a:lnTo>
                <a:lnTo>
                  <a:pt x="0" y="656996"/>
                </a:lnTo>
                <a:close/>
              </a:path>
            </a:pathLst>
          </a:custGeom>
          <a:solidFill>
            <a:srgbClr val="EEE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5255996" y="4499102"/>
            <a:ext cx="1584325" cy="657225"/>
          </a:xfrm>
          <a:custGeom>
            <a:avLst/>
            <a:gdLst/>
            <a:ahLst/>
            <a:cxnLst/>
            <a:rect l="l" t="t" r="r" b="b"/>
            <a:pathLst>
              <a:path w="1584325" h="657225">
                <a:moveTo>
                  <a:pt x="0" y="656996"/>
                </a:moveTo>
                <a:lnTo>
                  <a:pt x="1583994" y="656996"/>
                </a:lnTo>
                <a:lnTo>
                  <a:pt x="1583994" y="0"/>
                </a:lnTo>
                <a:lnTo>
                  <a:pt x="0" y="0"/>
                </a:lnTo>
                <a:lnTo>
                  <a:pt x="0" y="656996"/>
                </a:lnTo>
                <a:close/>
              </a:path>
            </a:pathLst>
          </a:custGeom>
          <a:solidFill>
            <a:srgbClr val="EEE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255996" y="5227205"/>
            <a:ext cx="1584325" cy="657225"/>
          </a:xfrm>
          <a:custGeom>
            <a:avLst/>
            <a:gdLst/>
            <a:ahLst/>
            <a:cxnLst/>
            <a:rect l="l" t="t" r="r" b="b"/>
            <a:pathLst>
              <a:path w="1584325" h="657225">
                <a:moveTo>
                  <a:pt x="0" y="656996"/>
                </a:moveTo>
                <a:lnTo>
                  <a:pt x="1583994" y="656996"/>
                </a:lnTo>
                <a:lnTo>
                  <a:pt x="1583994" y="0"/>
                </a:lnTo>
                <a:lnTo>
                  <a:pt x="0" y="0"/>
                </a:lnTo>
                <a:lnTo>
                  <a:pt x="0" y="656996"/>
                </a:lnTo>
                <a:close/>
              </a:path>
            </a:pathLst>
          </a:custGeom>
          <a:solidFill>
            <a:srgbClr val="EEE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5255996" y="5955309"/>
            <a:ext cx="1584325" cy="657225"/>
          </a:xfrm>
          <a:custGeom>
            <a:avLst/>
            <a:gdLst/>
            <a:ahLst/>
            <a:cxnLst/>
            <a:rect l="l" t="t" r="r" b="b"/>
            <a:pathLst>
              <a:path w="1584325" h="657225">
                <a:moveTo>
                  <a:pt x="0" y="656996"/>
                </a:moveTo>
                <a:lnTo>
                  <a:pt x="1583994" y="656996"/>
                </a:lnTo>
                <a:lnTo>
                  <a:pt x="1583994" y="0"/>
                </a:lnTo>
                <a:lnTo>
                  <a:pt x="0" y="0"/>
                </a:lnTo>
                <a:lnTo>
                  <a:pt x="0" y="656996"/>
                </a:lnTo>
                <a:close/>
              </a:path>
            </a:pathLst>
          </a:custGeom>
          <a:solidFill>
            <a:srgbClr val="EEE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5255996" y="6683400"/>
            <a:ext cx="1584325" cy="657225"/>
          </a:xfrm>
          <a:custGeom>
            <a:avLst/>
            <a:gdLst/>
            <a:ahLst/>
            <a:cxnLst/>
            <a:rect l="l" t="t" r="r" b="b"/>
            <a:pathLst>
              <a:path w="1584325" h="657225">
                <a:moveTo>
                  <a:pt x="0" y="656996"/>
                </a:moveTo>
                <a:lnTo>
                  <a:pt x="1583994" y="656996"/>
                </a:lnTo>
                <a:lnTo>
                  <a:pt x="1583994" y="0"/>
                </a:lnTo>
                <a:lnTo>
                  <a:pt x="0" y="0"/>
                </a:lnTo>
                <a:lnTo>
                  <a:pt x="0" y="656996"/>
                </a:lnTo>
                <a:close/>
              </a:path>
            </a:pathLst>
          </a:custGeom>
          <a:solidFill>
            <a:srgbClr val="EEE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409553" y="1704352"/>
            <a:ext cx="6743065" cy="8189595"/>
          </a:xfrm>
          <a:custGeom>
            <a:avLst/>
            <a:gdLst/>
            <a:ahLst/>
            <a:cxnLst/>
            <a:rect l="l" t="t" r="r" b="b"/>
            <a:pathLst>
              <a:path w="6743065" h="8189595">
                <a:moveTo>
                  <a:pt x="6742696" y="0"/>
                </a:moveTo>
                <a:lnTo>
                  <a:pt x="6742696" y="7829296"/>
                </a:lnTo>
                <a:lnTo>
                  <a:pt x="6739410" y="7878147"/>
                </a:lnTo>
                <a:lnTo>
                  <a:pt x="6729837" y="7925001"/>
                </a:lnTo>
                <a:lnTo>
                  <a:pt x="6714406" y="7969428"/>
                </a:lnTo>
                <a:lnTo>
                  <a:pt x="6693546" y="8011000"/>
                </a:lnTo>
                <a:lnTo>
                  <a:pt x="6667687" y="8049287"/>
                </a:lnTo>
                <a:lnTo>
                  <a:pt x="6637256" y="8083861"/>
                </a:lnTo>
                <a:lnTo>
                  <a:pt x="6602683" y="8114292"/>
                </a:lnTo>
                <a:lnTo>
                  <a:pt x="6564398" y="8140152"/>
                </a:lnTo>
                <a:lnTo>
                  <a:pt x="6522828" y="8161012"/>
                </a:lnTo>
                <a:lnTo>
                  <a:pt x="6478402" y="8176443"/>
                </a:lnTo>
                <a:lnTo>
                  <a:pt x="6431551" y="8186016"/>
                </a:lnTo>
                <a:lnTo>
                  <a:pt x="6382702" y="8189302"/>
                </a:lnTo>
                <a:lnTo>
                  <a:pt x="0" y="8189302"/>
                </a:lnTo>
                <a:lnTo>
                  <a:pt x="0" y="359994"/>
                </a:lnTo>
                <a:lnTo>
                  <a:pt x="3286" y="311145"/>
                </a:lnTo>
                <a:lnTo>
                  <a:pt x="12859" y="264293"/>
                </a:lnTo>
                <a:lnTo>
                  <a:pt x="28290" y="219868"/>
                </a:lnTo>
                <a:lnTo>
                  <a:pt x="49149" y="178298"/>
                </a:lnTo>
                <a:lnTo>
                  <a:pt x="75009" y="140012"/>
                </a:lnTo>
                <a:lnTo>
                  <a:pt x="105440" y="105440"/>
                </a:lnTo>
                <a:lnTo>
                  <a:pt x="140012" y="75009"/>
                </a:lnTo>
                <a:lnTo>
                  <a:pt x="178298" y="49149"/>
                </a:lnTo>
                <a:lnTo>
                  <a:pt x="219868" y="28290"/>
                </a:lnTo>
                <a:lnTo>
                  <a:pt x="264293" y="12859"/>
                </a:lnTo>
                <a:lnTo>
                  <a:pt x="311145" y="3286"/>
                </a:lnTo>
                <a:lnTo>
                  <a:pt x="359994" y="0"/>
                </a:lnTo>
                <a:lnTo>
                  <a:pt x="6742696" y="0"/>
                </a:lnTo>
                <a:close/>
              </a:path>
            </a:pathLst>
          </a:custGeom>
          <a:ln w="12700">
            <a:solidFill>
              <a:srgbClr val="DBDB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5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4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11" Type="http://schemas.openxmlformats.org/officeDocument/2006/relationships/hyperlink" Target="http://www.autismeducationtrust.org.uk/framework-documents" TargetMode="External"/><Relationship Id="rId5" Type="http://schemas.openxmlformats.org/officeDocument/2006/relationships/image" Target="../media/image9.png"/><Relationship Id="rId10" Type="http://schemas.openxmlformats.org/officeDocument/2006/relationships/image" Target="../media/image13.jpg"/><Relationship Id="rId4" Type="http://schemas.openxmlformats.org/officeDocument/2006/relationships/image" Target="../media/image8.png"/><Relationship Id="rId9" Type="http://schemas.openxmlformats.org/officeDocument/2006/relationships/hyperlink" Target="http://www.austismeducationtrust.org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953804" y="9888385"/>
            <a:ext cx="793795" cy="7928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077090"/>
              </p:ext>
            </p:extLst>
          </p:nvPr>
        </p:nvGraphicFramePr>
        <p:xfrm>
          <a:off x="5255996" y="3771011"/>
          <a:ext cx="1583690" cy="35693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3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2543">
                <a:tc>
                  <a:txBody>
                    <a:bodyPr/>
                    <a:lstStyle/>
                    <a:p>
                      <a:pPr marL="597535" marR="91440">
                        <a:lnSpc>
                          <a:spcPts val="1140"/>
                        </a:lnSpc>
                        <a:spcBef>
                          <a:spcPts val="865"/>
                        </a:spcBef>
                      </a:pPr>
                      <a:endParaRPr lang="en-US" sz="1000" dirty="0">
                        <a:latin typeface="FS Me"/>
                        <a:cs typeface="FS Me"/>
                      </a:endParaRPr>
                    </a:p>
                  </a:txBody>
                  <a:tcPr marL="0" marR="0" marT="109855" marB="0"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097">
                <a:tc>
                  <a:txBody>
                    <a:bodyPr/>
                    <a:lstStyle/>
                    <a:p>
                      <a:pPr marL="597535" marR="104775">
                        <a:lnSpc>
                          <a:spcPts val="1140"/>
                        </a:lnSpc>
                        <a:spcBef>
                          <a:spcPts val="1145"/>
                        </a:spcBef>
                      </a:pPr>
                      <a:endParaRPr sz="1000">
                        <a:latin typeface="FS Me"/>
                        <a:cs typeface="FS Me"/>
                      </a:endParaRPr>
                    </a:p>
                  </a:txBody>
                  <a:tcPr marL="0" marR="0" marT="145415" marB="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8103">
                <a:tc>
                  <a:txBody>
                    <a:bodyPr/>
                    <a:lstStyle/>
                    <a:p>
                      <a:pPr marL="597535" marR="146685">
                        <a:lnSpc>
                          <a:spcPts val="1130"/>
                        </a:lnSpc>
                        <a:spcBef>
                          <a:spcPts val="1150"/>
                        </a:spcBef>
                      </a:pPr>
                      <a:endParaRPr sz="1000" dirty="0">
                        <a:latin typeface="FS Me"/>
                        <a:cs typeface="FS Me"/>
                      </a:endParaRPr>
                    </a:p>
                  </a:txBody>
                  <a:tcPr marL="0" marR="0" marT="146050" marB="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8097">
                <a:tc>
                  <a:txBody>
                    <a:bodyPr/>
                    <a:lstStyle/>
                    <a:p>
                      <a:pPr marL="597535" marR="173355">
                        <a:lnSpc>
                          <a:spcPts val="1140"/>
                        </a:lnSpc>
                        <a:spcBef>
                          <a:spcPts val="1145"/>
                        </a:spcBef>
                      </a:pPr>
                      <a:endParaRPr sz="1000">
                        <a:latin typeface="FS Me"/>
                        <a:cs typeface="FS Me"/>
                      </a:endParaRPr>
                    </a:p>
                  </a:txBody>
                  <a:tcPr marL="0" marR="0" marT="145415" marB="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5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 dirty="0">
                        <a:latin typeface="FS Me"/>
                        <a:cs typeface="FS Me"/>
                      </a:endParaRPr>
                    </a:p>
                  </a:txBody>
                  <a:tcPr marL="0" marR="0" marT="635" marB="0"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608701" y="8567161"/>
            <a:ext cx="5623913" cy="1296509"/>
          </a:xfrm>
          <a:prstGeom prst="rect">
            <a:avLst/>
          </a:prstGeom>
          <a:ln w="12700">
            <a:solidFill>
              <a:srgbClr val="DBDBDB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Cost 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£40 per person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Date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Thursday 6 June 2024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Time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9.30 – 12.30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Venue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STLS Training House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Broomhill Bank School, Broomhill Road, Rusthall, Tunbridge Wells TN3 0TB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r>
              <a:rPr lang="en-GB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To book a place please email Julie.goodfellow@stlsoutreach.org.uk</a:t>
            </a:r>
            <a:endParaRPr sz="1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2517" y="8063684"/>
            <a:ext cx="6388527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400" b="1" i="1" dirty="0">
                <a:solidFill>
                  <a:srgbClr val="375BA6"/>
                </a:solidFill>
                <a:latin typeface="+mj-lt"/>
                <a:cs typeface="FS Me"/>
              </a:rPr>
              <a:t>School staff should have had AET Making Sense of Autism training, or have considerable experience working with autistic children before booking on this training</a:t>
            </a:r>
            <a:endParaRPr sz="1400" i="1" dirty="0">
              <a:solidFill>
                <a:srgbClr val="375BA6"/>
              </a:solidFill>
              <a:latin typeface="+mj-lt"/>
              <a:cs typeface="FS Me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294159" y="3835803"/>
            <a:ext cx="529200" cy="529200"/>
          </a:xfrm>
          <a:prstGeom prst="rect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94159" y="4563003"/>
            <a:ext cx="529200" cy="529200"/>
          </a:xfrm>
          <a:prstGeom prst="rect">
            <a:avLst/>
          </a:prstGeom>
          <a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5294159" y="5291103"/>
            <a:ext cx="529200" cy="529200"/>
          </a:xfrm>
          <a:prstGeom prst="rect">
            <a:avLst/>
          </a:prstGeom>
          <a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94159" y="6019203"/>
            <a:ext cx="529200" cy="529200"/>
          </a:xfrm>
          <a:prstGeom prst="rect">
            <a:avLst/>
          </a:prstGeom>
          <a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94159" y="6747303"/>
            <a:ext cx="529200" cy="529200"/>
          </a:xfrm>
          <a:prstGeom prst="rect">
            <a:avLst/>
          </a:prstGeom>
          <a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866219" y="7584378"/>
            <a:ext cx="3663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400" dirty="0">
              <a:latin typeface="+mj-lt"/>
              <a:cs typeface="FS M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59043" y="10073453"/>
            <a:ext cx="3100070" cy="386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1420"/>
              </a:lnSpc>
              <a:spcBef>
                <a:spcPts val="100"/>
              </a:spcBef>
            </a:pPr>
            <a:r>
              <a:rPr sz="1200" spc="-10" dirty="0">
                <a:solidFill>
                  <a:srgbClr val="868685"/>
                </a:solidFill>
                <a:latin typeface="FS Me"/>
                <a:cs typeface="FS Me"/>
              </a:rPr>
              <a:t>For more information and free </a:t>
            </a:r>
            <a:r>
              <a:rPr sz="1200" spc="-15" dirty="0">
                <a:solidFill>
                  <a:srgbClr val="868685"/>
                </a:solidFill>
                <a:latin typeface="FS Me"/>
                <a:cs typeface="FS Me"/>
              </a:rPr>
              <a:t>resources</a:t>
            </a:r>
            <a:r>
              <a:rPr sz="1200" spc="-125" dirty="0">
                <a:solidFill>
                  <a:srgbClr val="868685"/>
                </a:solidFill>
                <a:latin typeface="FS Me"/>
                <a:cs typeface="FS Me"/>
              </a:rPr>
              <a:t> </a:t>
            </a:r>
            <a:r>
              <a:rPr sz="1200" spc="-10" dirty="0">
                <a:solidFill>
                  <a:srgbClr val="868685"/>
                </a:solidFill>
                <a:latin typeface="FS Me"/>
                <a:cs typeface="FS Me"/>
              </a:rPr>
              <a:t>visit:</a:t>
            </a:r>
            <a:endParaRPr sz="1200" dirty="0">
              <a:latin typeface="FS Me"/>
              <a:cs typeface="FS Me"/>
            </a:endParaRPr>
          </a:p>
          <a:p>
            <a:pPr marR="5080" algn="r">
              <a:lnSpc>
                <a:spcPts val="1420"/>
              </a:lnSpc>
            </a:pPr>
            <a:r>
              <a:rPr sz="1200" b="1" u="sng" spc="30" dirty="0">
                <a:solidFill>
                  <a:srgbClr val="868685"/>
                </a:solidFill>
                <a:uFill>
                  <a:solidFill>
                    <a:srgbClr val="DADADA"/>
                  </a:solidFill>
                </a:uFill>
                <a:latin typeface="FS Me"/>
                <a:cs typeface="FS Me"/>
                <a:hlinkClick r:id="rId9"/>
              </a:rPr>
              <a:t>ww</a:t>
            </a:r>
            <a:r>
              <a:rPr sz="1200" b="1" u="sng" spc="-40" dirty="0">
                <a:solidFill>
                  <a:srgbClr val="868685"/>
                </a:solidFill>
                <a:uFill>
                  <a:solidFill>
                    <a:srgbClr val="DADADA"/>
                  </a:solidFill>
                </a:uFill>
                <a:latin typeface="FS Me"/>
                <a:cs typeface="FS Me"/>
                <a:hlinkClick r:id="rId9"/>
              </a:rPr>
              <a:t>w</a:t>
            </a:r>
            <a:r>
              <a:rPr sz="1200" b="1" u="sng" spc="-10" dirty="0">
                <a:solidFill>
                  <a:srgbClr val="868685"/>
                </a:solidFill>
                <a:uFill>
                  <a:solidFill>
                    <a:srgbClr val="DADADA"/>
                  </a:solidFill>
                </a:uFill>
                <a:latin typeface="FS Me"/>
                <a:cs typeface="FS Me"/>
                <a:hlinkClick r:id="rId9"/>
              </a:rPr>
              <a:t>.</a:t>
            </a:r>
            <a:r>
              <a:rPr sz="1200" b="1" u="sng" spc="-15" dirty="0">
                <a:solidFill>
                  <a:srgbClr val="868685"/>
                </a:solidFill>
                <a:uFill>
                  <a:solidFill>
                    <a:srgbClr val="DADADA"/>
                  </a:solidFill>
                </a:uFill>
                <a:latin typeface="FS Me"/>
                <a:cs typeface="FS Me"/>
                <a:hlinkClick r:id="rId9"/>
              </a:rPr>
              <a:t>au</a:t>
            </a:r>
            <a:r>
              <a:rPr sz="1200" b="1" u="sng" spc="5" dirty="0">
                <a:solidFill>
                  <a:srgbClr val="868685"/>
                </a:solidFill>
                <a:uFill>
                  <a:solidFill>
                    <a:srgbClr val="DADADA"/>
                  </a:solidFill>
                </a:uFill>
                <a:latin typeface="FS Me"/>
                <a:cs typeface="FS Me"/>
                <a:hlinkClick r:id="rId9"/>
              </a:rPr>
              <a:t>s</a:t>
            </a:r>
            <a:r>
              <a:rPr sz="1200" b="1" u="sng" spc="-15" dirty="0">
                <a:solidFill>
                  <a:srgbClr val="868685"/>
                </a:solidFill>
                <a:uFill>
                  <a:solidFill>
                    <a:srgbClr val="DADADA"/>
                  </a:solidFill>
                </a:uFill>
                <a:latin typeface="FS Me"/>
                <a:cs typeface="FS Me"/>
                <a:hlinkClick r:id="rId9"/>
              </a:rPr>
              <a:t>t</a:t>
            </a:r>
            <a:r>
              <a:rPr sz="1200" b="1" u="sng" spc="-20" dirty="0">
                <a:solidFill>
                  <a:srgbClr val="868685"/>
                </a:solidFill>
                <a:uFill>
                  <a:solidFill>
                    <a:srgbClr val="DADADA"/>
                  </a:solidFill>
                </a:uFill>
                <a:latin typeface="FS Me"/>
                <a:cs typeface="FS Me"/>
                <a:hlinkClick r:id="rId9"/>
              </a:rPr>
              <a:t>i</a:t>
            </a:r>
            <a:r>
              <a:rPr sz="1200" b="1" u="sng" spc="-10" dirty="0">
                <a:solidFill>
                  <a:srgbClr val="868685"/>
                </a:solidFill>
                <a:uFill>
                  <a:solidFill>
                    <a:srgbClr val="DADADA"/>
                  </a:solidFill>
                </a:uFill>
                <a:latin typeface="FS Me"/>
                <a:cs typeface="FS Me"/>
                <a:hlinkClick r:id="rId9"/>
              </a:rPr>
              <a:t>sm</a:t>
            </a:r>
            <a:r>
              <a:rPr sz="1200" b="1" u="sng" spc="-5" dirty="0">
                <a:solidFill>
                  <a:srgbClr val="868685"/>
                </a:solidFill>
                <a:uFill>
                  <a:solidFill>
                    <a:srgbClr val="DADADA"/>
                  </a:solidFill>
                </a:uFill>
                <a:latin typeface="FS Me"/>
                <a:cs typeface="FS Me"/>
                <a:hlinkClick r:id="rId9"/>
              </a:rPr>
              <a:t>e</a:t>
            </a:r>
            <a:r>
              <a:rPr sz="1200" b="1" u="sng" spc="-15" dirty="0">
                <a:solidFill>
                  <a:srgbClr val="868685"/>
                </a:solidFill>
                <a:uFill>
                  <a:solidFill>
                    <a:srgbClr val="DADADA"/>
                  </a:solidFill>
                </a:uFill>
                <a:latin typeface="FS Me"/>
                <a:cs typeface="FS Me"/>
                <a:hlinkClick r:id="rId9"/>
              </a:rPr>
              <a:t>d</a:t>
            </a:r>
            <a:r>
              <a:rPr sz="1200" b="1" u="sng" spc="-10" dirty="0">
                <a:solidFill>
                  <a:srgbClr val="868685"/>
                </a:solidFill>
                <a:uFill>
                  <a:solidFill>
                    <a:srgbClr val="DADADA"/>
                  </a:solidFill>
                </a:uFill>
                <a:latin typeface="FS Me"/>
                <a:cs typeface="FS Me"/>
                <a:hlinkClick r:id="rId9"/>
              </a:rPr>
              <a:t>u</a:t>
            </a:r>
            <a:r>
              <a:rPr sz="1200" b="1" u="sng" spc="-15" dirty="0">
                <a:solidFill>
                  <a:srgbClr val="868685"/>
                </a:solidFill>
                <a:uFill>
                  <a:solidFill>
                    <a:srgbClr val="DADADA"/>
                  </a:solidFill>
                </a:uFill>
                <a:latin typeface="FS Me"/>
                <a:cs typeface="FS Me"/>
                <a:hlinkClick r:id="rId9"/>
              </a:rPr>
              <a:t>c</a:t>
            </a:r>
            <a:r>
              <a:rPr sz="1200" b="1" u="sng" spc="-5" dirty="0">
                <a:solidFill>
                  <a:srgbClr val="868685"/>
                </a:solidFill>
                <a:uFill>
                  <a:solidFill>
                    <a:srgbClr val="DADADA"/>
                  </a:solidFill>
                </a:uFill>
                <a:latin typeface="FS Me"/>
                <a:cs typeface="FS Me"/>
                <a:hlinkClick r:id="rId9"/>
              </a:rPr>
              <a:t>a</a:t>
            </a:r>
            <a:r>
              <a:rPr sz="1200" b="1" u="sng" spc="-15" dirty="0">
                <a:solidFill>
                  <a:srgbClr val="868685"/>
                </a:solidFill>
                <a:uFill>
                  <a:solidFill>
                    <a:srgbClr val="DADADA"/>
                  </a:solidFill>
                </a:uFill>
                <a:latin typeface="FS Me"/>
                <a:cs typeface="FS Me"/>
                <a:hlinkClick r:id="rId9"/>
              </a:rPr>
              <a:t>ti</a:t>
            </a:r>
            <a:r>
              <a:rPr sz="1200" b="1" u="sng" spc="-10" dirty="0">
                <a:solidFill>
                  <a:srgbClr val="868685"/>
                </a:solidFill>
                <a:uFill>
                  <a:solidFill>
                    <a:srgbClr val="DADADA"/>
                  </a:solidFill>
                </a:uFill>
                <a:latin typeface="FS Me"/>
                <a:cs typeface="FS Me"/>
                <a:hlinkClick r:id="rId9"/>
              </a:rPr>
              <a:t>on</a:t>
            </a:r>
            <a:r>
              <a:rPr sz="1200" b="1" u="sng" spc="-15" dirty="0">
                <a:solidFill>
                  <a:srgbClr val="868685"/>
                </a:solidFill>
                <a:uFill>
                  <a:solidFill>
                    <a:srgbClr val="DADADA"/>
                  </a:solidFill>
                </a:uFill>
                <a:latin typeface="FS Me"/>
                <a:cs typeface="FS Me"/>
                <a:hlinkClick r:id="rId9"/>
              </a:rPr>
              <a:t>t</a:t>
            </a:r>
            <a:r>
              <a:rPr sz="1200" b="1" u="sng" spc="-10" dirty="0">
                <a:solidFill>
                  <a:srgbClr val="868685"/>
                </a:solidFill>
                <a:uFill>
                  <a:solidFill>
                    <a:srgbClr val="DADADA"/>
                  </a:solidFill>
                </a:uFill>
                <a:latin typeface="FS Me"/>
                <a:cs typeface="FS Me"/>
                <a:hlinkClick r:id="rId9"/>
              </a:rPr>
              <a:t>r</a:t>
            </a:r>
            <a:r>
              <a:rPr sz="1200" b="1" u="sng" spc="-15" dirty="0">
                <a:solidFill>
                  <a:srgbClr val="868685"/>
                </a:solidFill>
                <a:uFill>
                  <a:solidFill>
                    <a:srgbClr val="DADADA"/>
                  </a:solidFill>
                </a:uFill>
                <a:latin typeface="FS Me"/>
                <a:cs typeface="FS Me"/>
                <a:hlinkClick r:id="rId9"/>
              </a:rPr>
              <a:t>u</a:t>
            </a:r>
            <a:r>
              <a:rPr sz="1200" b="1" u="sng" spc="5" dirty="0">
                <a:solidFill>
                  <a:srgbClr val="868685"/>
                </a:solidFill>
                <a:uFill>
                  <a:solidFill>
                    <a:srgbClr val="DADADA"/>
                  </a:solidFill>
                </a:uFill>
                <a:latin typeface="FS Me"/>
                <a:cs typeface="FS Me"/>
                <a:hlinkClick r:id="rId9"/>
              </a:rPr>
              <a:t>s</a:t>
            </a:r>
            <a:r>
              <a:rPr sz="1200" b="1" u="sng" spc="20" dirty="0">
                <a:solidFill>
                  <a:srgbClr val="868685"/>
                </a:solidFill>
                <a:uFill>
                  <a:solidFill>
                    <a:srgbClr val="DADADA"/>
                  </a:solidFill>
                </a:uFill>
                <a:latin typeface="FS Me"/>
                <a:cs typeface="FS Me"/>
                <a:hlinkClick r:id="rId9"/>
              </a:rPr>
              <a:t>t</a:t>
            </a:r>
            <a:r>
              <a:rPr sz="1200" b="1" u="sng" spc="-15" dirty="0">
                <a:solidFill>
                  <a:srgbClr val="868685"/>
                </a:solidFill>
                <a:uFill>
                  <a:solidFill>
                    <a:srgbClr val="DADADA"/>
                  </a:solidFill>
                </a:uFill>
                <a:latin typeface="FS Me"/>
                <a:cs typeface="FS Me"/>
                <a:hlinkClick r:id="rId9"/>
              </a:rPr>
              <a:t>.</a:t>
            </a:r>
            <a:r>
              <a:rPr sz="1200" b="1" u="sng" spc="-10" dirty="0">
                <a:solidFill>
                  <a:srgbClr val="868685"/>
                </a:solidFill>
                <a:uFill>
                  <a:solidFill>
                    <a:srgbClr val="DADADA"/>
                  </a:solidFill>
                </a:uFill>
                <a:latin typeface="FS Me"/>
                <a:cs typeface="FS Me"/>
                <a:hlinkClick r:id="rId9"/>
              </a:rPr>
              <a:t>or</a:t>
            </a:r>
            <a:r>
              <a:rPr sz="1200" b="1" u="sng" spc="5" dirty="0">
                <a:solidFill>
                  <a:srgbClr val="868685"/>
                </a:solidFill>
                <a:uFill>
                  <a:solidFill>
                    <a:srgbClr val="DADADA"/>
                  </a:solidFill>
                </a:uFill>
                <a:latin typeface="FS Me"/>
                <a:cs typeface="FS Me"/>
                <a:hlinkClick r:id="rId9"/>
              </a:rPr>
              <a:t>g</a:t>
            </a:r>
            <a:r>
              <a:rPr sz="1200" b="1" u="sng" spc="-15" dirty="0">
                <a:solidFill>
                  <a:srgbClr val="868685"/>
                </a:solidFill>
                <a:uFill>
                  <a:solidFill>
                    <a:srgbClr val="DADADA"/>
                  </a:solidFill>
                </a:uFill>
                <a:latin typeface="FS Me"/>
                <a:cs typeface="FS Me"/>
                <a:hlinkClick r:id="rId9"/>
              </a:rPr>
              <a:t>.</a:t>
            </a:r>
            <a:r>
              <a:rPr sz="1200" b="1" u="sng" spc="-10" dirty="0">
                <a:solidFill>
                  <a:srgbClr val="868685"/>
                </a:solidFill>
                <a:uFill>
                  <a:solidFill>
                    <a:srgbClr val="DADADA"/>
                  </a:solidFill>
                </a:uFill>
                <a:latin typeface="FS Me"/>
                <a:cs typeface="FS Me"/>
                <a:hlinkClick r:id="rId9"/>
              </a:rPr>
              <a:t>u</a:t>
            </a:r>
            <a:r>
              <a:rPr sz="1200" b="1" u="sng" dirty="0">
                <a:solidFill>
                  <a:srgbClr val="868685"/>
                </a:solidFill>
                <a:uFill>
                  <a:solidFill>
                    <a:srgbClr val="DADADA"/>
                  </a:solidFill>
                </a:uFill>
                <a:latin typeface="FS Me"/>
                <a:cs typeface="FS Me"/>
                <a:hlinkClick r:id="rId9"/>
              </a:rPr>
              <a:t>k</a:t>
            </a:r>
            <a:endParaRPr sz="1200" dirty="0">
              <a:latin typeface="FS Me"/>
              <a:cs typeface="FS Me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63383" y="10050096"/>
            <a:ext cx="2289047" cy="45415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3370CC3-A063-461D-93EB-7AEB82C3EF7D}"/>
              </a:ext>
            </a:extLst>
          </p:cNvPr>
          <p:cNvSpPr txBox="1"/>
          <p:nvPr/>
        </p:nvSpPr>
        <p:spPr>
          <a:xfrm>
            <a:off x="2684419" y="631967"/>
            <a:ext cx="1551031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00" b="1" kern="100" dirty="0">
                <a:solidFill>
                  <a:schemeClr val="bg1"/>
                </a:solidFill>
                <a:latin typeface="+mj-lt"/>
              </a:rPr>
              <a:t>Schools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E87FC0D-0ACE-4A17-B546-50E569ED9690}"/>
              </a:ext>
            </a:extLst>
          </p:cNvPr>
          <p:cNvSpPr txBox="1"/>
          <p:nvPr/>
        </p:nvSpPr>
        <p:spPr>
          <a:xfrm>
            <a:off x="5762529" y="4567079"/>
            <a:ext cx="1074318" cy="549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 dirty="0">
                <a:latin typeface="+mj-lt"/>
              </a:rPr>
              <a:t>Up to date</a:t>
            </a:r>
          </a:p>
          <a:p>
            <a:pPr>
              <a:lnSpc>
                <a:spcPct val="90000"/>
              </a:lnSpc>
            </a:pPr>
            <a:r>
              <a:rPr lang="en-US" sz="1100" b="1" dirty="0">
                <a:latin typeface="+mj-lt"/>
              </a:rPr>
              <a:t>with the latest</a:t>
            </a:r>
          </a:p>
          <a:p>
            <a:pPr>
              <a:lnSpc>
                <a:spcPct val="90000"/>
              </a:lnSpc>
            </a:pPr>
            <a:r>
              <a:rPr lang="en-US" sz="1100" b="1" dirty="0">
                <a:latin typeface="+mj-lt"/>
              </a:rPr>
              <a:t>research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D68B464-4D42-41B4-B49E-F7F25A108A79}"/>
              </a:ext>
            </a:extLst>
          </p:cNvPr>
          <p:cNvSpPr txBox="1"/>
          <p:nvPr/>
        </p:nvSpPr>
        <p:spPr>
          <a:xfrm>
            <a:off x="5759450" y="3847563"/>
            <a:ext cx="1074318" cy="549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 dirty="0">
                <a:latin typeface="+mj-lt"/>
              </a:rPr>
              <a:t>Developed by</a:t>
            </a:r>
          </a:p>
          <a:p>
            <a:pPr>
              <a:lnSpc>
                <a:spcPct val="90000"/>
              </a:lnSpc>
            </a:pPr>
            <a:r>
              <a:rPr lang="en-US" sz="1100" b="1" dirty="0">
                <a:latin typeface="+mj-lt"/>
              </a:rPr>
              <a:t>leading autism</a:t>
            </a:r>
          </a:p>
          <a:p>
            <a:pPr>
              <a:lnSpc>
                <a:spcPct val="90000"/>
              </a:lnSpc>
            </a:pPr>
            <a:r>
              <a:rPr lang="en-US" sz="1100" b="1" dirty="0">
                <a:latin typeface="+mj-lt"/>
              </a:rPr>
              <a:t>specialists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23ED4A9-8663-47C5-B24D-4E45DB590090}"/>
              </a:ext>
            </a:extLst>
          </p:cNvPr>
          <p:cNvSpPr txBox="1"/>
          <p:nvPr/>
        </p:nvSpPr>
        <p:spPr>
          <a:xfrm>
            <a:off x="5762529" y="5361235"/>
            <a:ext cx="1074318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 dirty="0">
                <a:latin typeface="+mj-lt"/>
              </a:rPr>
              <a:t>Enhances</a:t>
            </a:r>
          </a:p>
          <a:p>
            <a:pPr>
              <a:lnSpc>
                <a:spcPct val="90000"/>
              </a:lnSpc>
            </a:pPr>
            <a:r>
              <a:rPr lang="en-US" sz="1100" b="1" dirty="0">
                <a:latin typeface="+mj-lt"/>
              </a:rPr>
              <a:t>your CPD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78C0B14-28EA-4BF2-B1B8-DFED75E74A87}"/>
              </a:ext>
            </a:extLst>
          </p:cNvPr>
          <p:cNvSpPr txBox="1"/>
          <p:nvPr/>
        </p:nvSpPr>
        <p:spPr>
          <a:xfrm>
            <a:off x="5762528" y="6032582"/>
            <a:ext cx="1161165" cy="549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 dirty="0">
                <a:latin typeface="+mj-lt"/>
              </a:rPr>
              <a:t>Free resources</a:t>
            </a:r>
          </a:p>
          <a:p>
            <a:pPr>
              <a:lnSpc>
                <a:spcPct val="90000"/>
              </a:lnSpc>
            </a:pPr>
            <a:r>
              <a:rPr lang="en-US" sz="1100" b="1" dirty="0">
                <a:latin typeface="+mj-lt"/>
              </a:rPr>
              <a:t>and frameworks</a:t>
            </a:r>
          </a:p>
          <a:p>
            <a:pPr>
              <a:lnSpc>
                <a:spcPct val="90000"/>
              </a:lnSpc>
            </a:pPr>
            <a:r>
              <a:rPr lang="en-US" sz="1100" b="1" dirty="0">
                <a:latin typeface="+mj-lt"/>
              </a:rPr>
              <a:t>linked to </a:t>
            </a:r>
            <a:r>
              <a:rPr lang="en-US" sz="1100" b="1" dirty="0" err="1">
                <a:latin typeface="+mj-lt"/>
              </a:rPr>
              <a:t>Ofsted</a:t>
            </a:r>
            <a:endParaRPr lang="en-US" sz="1100" b="1" dirty="0">
              <a:latin typeface="+mj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D7EAD94-EF98-4B7B-82CB-EAF095862E10}"/>
              </a:ext>
            </a:extLst>
          </p:cNvPr>
          <p:cNvSpPr txBox="1"/>
          <p:nvPr/>
        </p:nvSpPr>
        <p:spPr>
          <a:xfrm>
            <a:off x="5772620" y="6840598"/>
            <a:ext cx="1074318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 dirty="0">
                <a:latin typeface="+mj-lt"/>
              </a:rPr>
              <a:t>Optional</a:t>
            </a:r>
          </a:p>
          <a:p>
            <a:pPr>
              <a:lnSpc>
                <a:spcPct val="90000"/>
              </a:lnSpc>
            </a:pPr>
            <a:r>
              <a:rPr lang="en-US" sz="1100" b="1" dirty="0">
                <a:latin typeface="+mj-lt"/>
              </a:rPr>
              <a:t>certification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CE7E476-FF13-49E6-8E94-88012EEC80C4}"/>
              </a:ext>
            </a:extLst>
          </p:cNvPr>
          <p:cNvSpPr txBox="1"/>
          <p:nvPr/>
        </p:nvSpPr>
        <p:spPr>
          <a:xfrm>
            <a:off x="608702" y="1665982"/>
            <a:ext cx="403455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spc="-20" dirty="0">
                <a:solidFill>
                  <a:srgbClr val="375BA6"/>
                </a:solidFill>
              </a:rPr>
              <a:t>Good Autism Practice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02193D3-69B1-438C-947B-A3D288DBB1EE}"/>
              </a:ext>
            </a:extLst>
          </p:cNvPr>
          <p:cNvSpPr txBox="1"/>
          <p:nvPr/>
        </p:nvSpPr>
        <p:spPr>
          <a:xfrm>
            <a:off x="657637" y="2247943"/>
            <a:ext cx="46610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pc="-20" dirty="0">
                <a:latin typeface="+mj-lt"/>
              </a:rPr>
              <a:t>Gain practical knowledge, and discover hands-on</a:t>
            </a:r>
          </a:p>
          <a:p>
            <a:r>
              <a:rPr lang="en-US" sz="1600" b="1" spc="-20" dirty="0">
                <a:latin typeface="+mj-lt"/>
              </a:rPr>
              <a:t>tools and techniques to support autistic children</a:t>
            </a:r>
          </a:p>
          <a:p>
            <a:r>
              <a:rPr lang="en-US" sz="1600" b="1" spc="-20" dirty="0">
                <a:latin typeface="+mj-lt"/>
              </a:rPr>
              <a:t>in your school.</a:t>
            </a:r>
            <a:endParaRPr lang="en-US" sz="1600" b="1" spc="-20" dirty="0">
              <a:latin typeface="Calbri"/>
            </a:endParaRPr>
          </a:p>
          <a:p>
            <a:r>
              <a:rPr lang="en-US" sz="1600" b="1" spc="-20" dirty="0">
                <a:latin typeface="Calbri"/>
              </a:rPr>
              <a:t>This module is part of the AET schools’ development </a:t>
            </a:r>
            <a:r>
              <a:rPr lang="en-US" sz="1600" b="1" spc="-20" dirty="0" err="1">
                <a:latin typeface="Calbri"/>
              </a:rPr>
              <a:t>programme</a:t>
            </a:r>
            <a:r>
              <a:rPr lang="en-US" sz="1600" b="1" spc="-20" dirty="0">
                <a:latin typeface="Calbri"/>
              </a:rPr>
              <a:t> and links to the schools’ framework documents. These should be referred to and used to as a school and self evaluation tool.</a:t>
            </a:r>
          </a:p>
          <a:p>
            <a:r>
              <a:rPr lang="en-US" sz="1200" b="1" spc="-20" dirty="0">
                <a:latin typeface="Calbri"/>
                <a:hlinkClick r:id="rId11"/>
              </a:rPr>
              <a:t>www.autismeducationtrust.org.uk/framework-documents</a:t>
            </a:r>
            <a:endParaRPr lang="en-US" sz="1200" b="1" spc="-20" dirty="0">
              <a:latin typeface="Calbri"/>
            </a:endParaRPr>
          </a:p>
          <a:p>
            <a:endParaRPr lang="en-US" sz="1200" b="1" spc="-20" dirty="0">
              <a:latin typeface="Calbri"/>
            </a:endParaRPr>
          </a:p>
          <a:p>
            <a:endParaRPr lang="en-US" sz="1200" b="1" spc="-20" dirty="0">
              <a:latin typeface="Calbri"/>
            </a:endParaRPr>
          </a:p>
          <a:p>
            <a:endParaRPr lang="en-US" sz="1600" b="1" spc="-20" dirty="0">
              <a:latin typeface="Calbri"/>
            </a:endParaRPr>
          </a:p>
          <a:p>
            <a:endParaRPr lang="en-US" sz="1600" b="1" spc="-20" dirty="0">
              <a:latin typeface="Calbri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45259BA-2669-4EE6-9BDC-308BCC63E589}"/>
              </a:ext>
            </a:extLst>
          </p:cNvPr>
          <p:cNvSpPr txBox="1"/>
          <p:nvPr/>
        </p:nvSpPr>
        <p:spPr>
          <a:xfrm>
            <a:off x="644755" y="4230227"/>
            <a:ext cx="4481539" cy="146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pc="-10" dirty="0">
                <a:solidFill>
                  <a:srgbClr val="39B3E6"/>
                </a:solidFill>
              </a:rPr>
              <a:t>Who is this training for?</a:t>
            </a:r>
          </a:p>
          <a:p>
            <a:pPr>
              <a:spcBef>
                <a:spcPts val="400"/>
              </a:spcBef>
            </a:pPr>
            <a:r>
              <a:rPr lang="en-US" sz="1400" spc="-50" dirty="0"/>
              <a:t>This is a module for practitioners who work directly with</a:t>
            </a:r>
          </a:p>
          <a:p>
            <a:r>
              <a:rPr lang="en-US" sz="1400" spc="-50" dirty="0"/>
              <a:t>autistic children in schools, and it provides guidance on</a:t>
            </a:r>
          </a:p>
          <a:p>
            <a:r>
              <a:rPr lang="en-US" sz="1400" spc="-50" dirty="0"/>
              <a:t>processes and tools that can help practitioners to implement</a:t>
            </a:r>
          </a:p>
          <a:p>
            <a:r>
              <a:rPr lang="en-US" sz="1400" spc="-50" dirty="0"/>
              <a:t>good autism practice. </a:t>
            </a:r>
          </a:p>
          <a:p>
            <a:endParaRPr lang="en-US" sz="1400" spc="-5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50DAD4D-F1AF-403C-BFDD-EECC87201BFA}"/>
              </a:ext>
            </a:extLst>
          </p:cNvPr>
          <p:cNvSpPr txBox="1"/>
          <p:nvPr/>
        </p:nvSpPr>
        <p:spPr>
          <a:xfrm>
            <a:off x="646914" y="5457250"/>
            <a:ext cx="4628164" cy="2836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pc="-10" dirty="0">
                <a:solidFill>
                  <a:srgbClr val="39B3E6"/>
                </a:solidFill>
              </a:rPr>
              <a:t>What will you learn?</a:t>
            </a:r>
          </a:p>
          <a:p>
            <a:pPr>
              <a:spcBef>
                <a:spcPts val="400"/>
              </a:spcBef>
            </a:pPr>
            <a:r>
              <a:rPr lang="en-US" sz="1400" b="0" i="0" dirty="0">
                <a:solidFill>
                  <a:srgbClr val="A781B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spc="-40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•  </a:t>
            </a:r>
            <a:r>
              <a:rPr lang="en-US" sz="1400" b="0" i="0" spc="-40" dirty="0">
                <a:effectLst/>
              </a:rPr>
              <a:t>Develop your knowledge and understanding</a:t>
            </a:r>
          </a:p>
          <a:p>
            <a:r>
              <a:rPr lang="en-US" sz="1400" spc="-40" dirty="0"/>
              <a:t>      of good autism practice</a:t>
            </a:r>
          </a:p>
          <a:p>
            <a:r>
              <a:rPr lang="en-US" sz="1400" b="0" i="0" dirty="0">
                <a:solidFill>
                  <a:srgbClr val="A781B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spc="-40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•  </a:t>
            </a:r>
            <a:r>
              <a:rPr lang="en-US" sz="1400" b="0" i="0" spc="-40" dirty="0">
                <a:effectLst/>
              </a:rPr>
              <a:t>Reflect on and improve your practice in working</a:t>
            </a:r>
          </a:p>
          <a:p>
            <a:r>
              <a:rPr lang="en-US" sz="1400" spc="-40" dirty="0"/>
              <a:t>      with autistic pupils</a:t>
            </a:r>
          </a:p>
          <a:p>
            <a:r>
              <a:rPr lang="en-US" sz="1400" b="0" i="0" dirty="0">
                <a:solidFill>
                  <a:srgbClr val="A781B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spc="-40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•  </a:t>
            </a:r>
            <a:r>
              <a:rPr lang="en-US" sz="1400" b="0" i="0" spc="-30" dirty="0">
                <a:effectLst/>
              </a:rPr>
              <a:t>Understand strategies and approaches you can</a:t>
            </a:r>
          </a:p>
          <a:p>
            <a:r>
              <a:rPr lang="en-US" sz="1400" spc="-40" dirty="0"/>
              <a:t>      draw upon for autistic pupils you work with</a:t>
            </a:r>
          </a:p>
          <a:p>
            <a:pPr>
              <a:spcBef>
                <a:spcPts val="200"/>
              </a:spcBef>
            </a:pPr>
            <a:r>
              <a:rPr lang="en-US" sz="1400" b="0" i="0" spc="-40" dirty="0">
                <a:solidFill>
                  <a:srgbClr val="A781B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spc="-40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•  </a:t>
            </a:r>
            <a:r>
              <a:rPr lang="en-US" sz="1400" b="0" i="0" spc="-40" dirty="0">
                <a:effectLst/>
              </a:rPr>
              <a:t>Reflect on the kind of information you need to collect</a:t>
            </a:r>
          </a:p>
          <a:p>
            <a:r>
              <a:rPr lang="en-US" sz="1400" spc="-30" dirty="0"/>
              <a:t>      for creating a person-</a:t>
            </a:r>
            <a:r>
              <a:rPr lang="en-US" sz="1400" spc="-30" dirty="0" err="1"/>
              <a:t>centred</a:t>
            </a:r>
            <a:r>
              <a:rPr lang="en-US" sz="1400" spc="-30" dirty="0"/>
              <a:t> education plan</a:t>
            </a:r>
          </a:p>
          <a:p>
            <a:r>
              <a:rPr lang="en-US" sz="1400" b="0" i="0" spc="-40" dirty="0">
                <a:solidFill>
                  <a:srgbClr val="A781B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spc="-40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•  </a:t>
            </a:r>
            <a:r>
              <a:rPr lang="en-US" sz="1400" b="0" i="0" spc="-40" dirty="0">
                <a:effectLst/>
              </a:rPr>
              <a:t>Consider how to involve the autistic pupils and their</a:t>
            </a:r>
          </a:p>
          <a:p>
            <a:r>
              <a:rPr lang="en-US" sz="1400" spc="-40" dirty="0"/>
              <a:t>      family in setting learning goals</a:t>
            </a:r>
          </a:p>
          <a:p>
            <a:pPr>
              <a:spcBef>
                <a:spcPts val="400"/>
              </a:spcBef>
            </a:pPr>
            <a:endParaRPr lang="en-US" sz="1400" spc="-30" dirty="0"/>
          </a:p>
        </p:txBody>
      </p:sp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5AA103DA-0DCE-E37C-9062-10D69C5E658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667" y="1688022"/>
            <a:ext cx="1738085" cy="1127734"/>
          </a:xfrm>
          <a:prstGeom prst="rect">
            <a:avLst/>
          </a:prstGeom>
          <a:noFill/>
        </p:spPr>
      </p:pic>
      <p:pic>
        <p:nvPicPr>
          <p:cNvPr id="1026" name="Picture 1">
            <a:extLst>
              <a:ext uri="{FF2B5EF4-FFF2-40B4-BE49-F238E27FC236}">
                <a16:creationId xmlns:a16="http://schemas.microsoft.com/office/drawing/2014/main" id="{FE25073D-40E0-5184-7811-6C42D47EA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537" y="9039491"/>
            <a:ext cx="10191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A74245-86BF-51B7-F6E9-74D08CE7E3C7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6868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BE9094CF6BB24EA2065B893C0294F9" ma:contentTypeVersion="10" ma:contentTypeDescription="Create a new document." ma:contentTypeScope="" ma:versionID="ba5b3a2f49060ffaf68faa9ba3c02f43">
  <xsd:schema xmlns:xsd="http://www.w3.org/2001/XMLSchema" xmlns:xs="http://www.w3.org/2001/XMLSchema" xmlns:p="http://schemas.microsoft.com/office/2006/metadata/properties" xmlns:ns2="24cb8cd1-b964-4266-aac4-22ed719c19fa" xmlns:ns3="236df53b-429e-4324-b89d-ba8d277032c8" targetNamespace="http://schemas.microsoft.com/office/2006/metadata/properties" ma:root="true" ma:fieldsID="ae457dd8042b5a88ff3ab1b046c4e7e8" ns2:_="" ns3:_="">
    <xsd:import namespace="24cb8cd1-b964-4266-aac4-22ed719c19fa"/>
    <xsd:import namespace="236df53b-429e-4324-b89d-ba8d277032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cb8cd1-b964-4266-aac4-22ed719c19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6df53b-429e-4324-b89d-ba8d277032c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36df53b-429e-4324-b89d-ba8d277032c8">
      <UserInfo>
        <DisplayName/>
        <AccountId xsi:nil="true"/>
        <AccountType/>
      </UserInfo>
    </SharedWithUsers>
    <MediaLengthInSeconds xmlns="24cb8cd1-b964-4266-aac4-22ed719c19fa" xsi:nil="true"/>
  </documentManagement>
</p:properties>
</file>

<file path=customXml/itemProps1.xml><?xml version="1.0" encoding="utf-8"?>
<ds:datastoreItem xmlns:ds="http://schemas.openxmlformats.org/officeDocument/2006/customXml" ds:itemID="{FF609576-3C6B-49A0-95E0-D67172E820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cb8cd1-b964-4266-aac4-22ed719c19fa"/>
    <ds:schemaRef ds:uri="236df53b-429e-4324-b89d-ba8d277032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B2381C-6789-43CF-AD15-21FB39D8F8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ECFB7A-D81B-4E9B-A218-15170AB90671}">
  <ds:schemaRefs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236df53b-429e-4324-b89d-ba8d277032c8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24cb8cd1-b964-4266-aac4-22ed719c19fa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3253a20d-c735-4bfe-a8b7-3e6ab37f5f90}" enabled="0" method="" siteId="{3253a20d-c735-4bfe-a8b7-3e6ab37f5f9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300</Words>
  <Application>Microsoft Office PowerPoint</Application>
  <PresentationFormat>Custom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Calbri</vt:lpstr>
      <vt:lpstr>Calibri</vt:lpstr>
      <vt:lpstr>FS Me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AET_Activities for Early Years Making Sense of Autism</dc:title>
  <dc:creator>Autism Education Trust</dc:creator>
  <cp:lastModifiedBy>Tracey Bradley</cp:lastModifiedBy>
  <cp:revision>45</cp:revision>
  <cp:lastPrinted>2024-03-07T09:51:45Z</cp:lastPrinted>
  <dcterms:created xsi:type="dcterms:W3CDTF">2022-09-02T17:53:57Z</dcterms:created>
  <dcterms:modified xsi:type="dcterms:W3CDTF">2024-05-01T09:04:47Z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2022-09-02T00:00:00Z</vt:filetime>
  </property>
  <property fmtid="{D5CDD505-2E9C-101B-9397-08002B2CF9AE}" pid="3" name="Creator">
    <vt:lpwstr>Adobe InDesign 17.0 (Windows)</vt:lpwstr>
  </property>
  <property fmtid="{D5CDD505-2E9C-101B-9397-08002B2CF9AE}" pid="4" name="LastSaved">
    <vt:filetime>2022-09-02T00:00:00Z</vt:filetime>
  </property>
  <property fmtid="{D5CDD505-2E9C-101B-9397-08002B2CF9AE}" pid="5" name="Order">
    <vt:r8>2024600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MediaServiceImageTags">
    <vt:lpwstr/>
  </property>
  <property fmtid="{D5CDD505-2E9C-101B-9397-08002B2CF9AE}" pid="13" name="_dlc_DocIdItemGuid">
    <vt:lpwstr>246f19ff-8e4d-4974-878c-94f29ddc45d6</vt:lpwstr>
  </property>
  <property fmtid="{D5CDD505-2E9C-101B-9397-08002B2CF9AE}" pid="14" name="ContentTypeId">
    <vt:lpwstr>0x010100C8BE9094CF6BB24EA2065B893C0294F9</vt:lpwstr>
  </property>
</Properties>
</file>