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sldIdLst>
    <p:sldId id="257" r:id="rId5"/>
  </p:sldIdLst>
  <p:sldSz cx="7559675" cy="1069181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44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16FEA1-0ADA-48C5-A935-EF851FA0E683}" v="11" dt="2023-09-06T14:53:07.2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70" d="100"/>
          <a:sy n="70" d="100"/>
        </p:scale>
        <p:origin x="3132" y="72"/>
      </p:cViewPr>
      <p:guideLst>
        <p:guide orient="horz" pos="3367"/>
        <p:guide pos="244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4B35AC9-3484-43F7-95C4-27B671A3F928}" type="datetimeFigureOut">
              <a:rPr lang="en-GB" smtClean="0"/>
              <a:t>30/10/2023</a:t>
            </a:fld>
            <a:endParaRPr lang="en-GB"/>
          </a:p>
        </p:txBody>
      </p:sp>
      <p:sp>
        <p:nvSpPr>
          <p:cNvPr id="4" name="Slide Image Placeholder 3"/>
          <p:cNvSpPr>
            <a:spLocks noGrp="1" noRot="1" noChangeAspect="1"/>
          </p:cNvSpPr>
          <p:nvPr>
            <p:ph type="sldImg" idx="2"/>
          </p:nvPr>
        </p:nvSpPr>
        <p:spPr>
          <a:xfrm>
            <a:off x="2216150" y="1241425"/>
            <a:ext cx="236537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DD06D7A-39C6-475E-A7F7-5A29F64A026B}" type="slidenum">
              <a:rPr lang="en-GB" smtClean="0"/>
              <a:t>‹#›</a:t>
            </a:fld>
            <a:endParaRPr lang="en-GB"/>
          </a:p>
        </p:txBody>
      </p:sp>
    </p:spTree>
    <p:extLst>
      <p:ext uri="{BB962C8B-B14F-4D97-AF65-F5344CB8AC3E}">
        <p14:creationId xmlns:p14="http://schemas.microsoft.com/office/powerpoint/2010/main" val="1396041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a:stretch/>
        </p:blipFill>
        <p:spPr>
          <a:xfrm>
            <a:off x="985" y="659"/>
            <a:ext cx="7557703" cy="1069049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A9753D6D-4627-3945-B514-11B3905BBBC8}"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74402-6B5C-7746-B64D-2EFAFD3C4A6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A9753D6D-4627-3945-B514-11B3905BBBC8}"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74402-6B5C-7746-B64D-2EFAFD3C4A6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753D6D-4627-3945-B514-11B3905BBBC8}"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74402-6B5C-7746-B64D-2EFAFD3C4A6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753D6D-4627-3945-B514-11B3905BBBC8}"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74402-6B5C-7746-B64D-2EFAFD3C4A6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rcRect/>
          <a:stretch/>
        </p:blipFill>
        <p:spPr>
          <a:xfrm>
            <a:off x="985" y="659"/>
            <a:ext cx="7557704" cy="10690494"/>
          </a:xfrm>
          <a:prstGeom prst="rect">
            <a:avLst/>
          </a:prstGeom>
        </p:spPr>
      </p:pic>
    </p:spTree>
    <p:extLst>
      <p:ext uri="{BB962C8B-B14F-4D97-AF65-F5344CB8AC3E}">
        <p14:creationId xmlns:p14="http://schemas.microsoft.com/office/powerpoint/2010/main" val="3365799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C22841-31FA-5741-8DFB-FE18C2BB90A8}"/>
              </a:ext>
            </a:extLst>
          </p:cNvPr>
          <p:cNvPicPr>
            <a:picLocks noChangeAspect="1"/>
          </p:cNvPicPr>
          <p:nvPr userDrawn="1"/>
        </p:nvPicPr>
        <p:blipFill>
          <a:blip r:embed="rId2"/>
          <a:srcRect/>
          <a:stretch/>
        </p:blipFill>
        <p:spPr>
          <a:xfrm>
            <a:off x="985" y="659"/>
            <a:ext cx="7557703" cy="10690494"/>
          </a:xfrm>
          <a:prstGeom prst="rect">
            <a:avLst/>
          </a:prstGeom>
        </p:spPr>
      </p:pic>
    </p:spTree>
    <p:extLst>
      <p:ext uri="{BB962C8B-B14F-4D97-AF65-F5344CB8AC3E}">
        <p14:creationId xmlns:p14="http://schemas.microsoft.com/office/powerpoint/2010/main" val="2345477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753D6D-4627-3945-B514-11B3905BBBC8}"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74402-6B5C-7746-B64D-2EFAFD3C4A6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753D6D-4627-3945-B514-11B3905BBBC8}"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74402-6B5C-7746-B64D-2EFAFD3C4A6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753D6D-4627-3945-B514-11B3905BBBC8}"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74402-6B5C-7746-B64D-2EFAFD3C4A6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753D6D-4627-3945-B514-11B3905BBBC8}" type="datetimeFigureOut">
              <a:rPr lang="en-US" smtClean="0"/>
              <a:t>10/30/2023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974402-6B5C-7746-B64D-2EFAFD3C4A6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753D6D-4627-3945-B514-11B3905BBBC8}" type="datetimeFigureOut">
              <a:rPr lang="en-US" smtClean="0"/>
              <a:t>10/30/2023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974402-6B5C-7746-B64D-2EFAFD3C4A6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753D6D-4627-3945-B514-11B3905BBBC8}" type="datetimeFigureOut">
              <a:rPr lang="en-US" smtClean="0"/>
              <a:t>10/30/2023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974402-6B5C-7746-B64D-2EFAFD3C4A6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A9753D6D-4627-3945-B514-11B3905BBBC8}" type="datetimeFigureOut">
              <a:rPr lang="en-US" smtClean="0"/>
              <a:t>10/30/2023</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EA974402-6B5C-7746-B64D-2EFAFD3C4A68}" type="slidenum">
              <a:rPr lang="en-US" smtClean="0"/>
              <a:t>‹#›</a:t>
            </a:fld>
            <a:endParaRPr lang="en-US"/>
          </a:p>
        </p:txBody>
      </p:sp>
    </p:spTree>
    <p:extLst>
      <p:ext uri="{BB962C8B-B14F-4D97-AF65-F5344CB8AC3E}">
        <p14:creationId xmlns:p14="http://schemas.microsoft.com/office/powerpoint/2010/main" val="60832739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hyperlink" Target="http://www.autismeducationtrust.org.uk/" TargetMode="External"/><Relationship Id="rId1" Type="http://schemas.openxmlformats.org/officeDocument/2006/relationships/slideLayout" Target="../slideLayouts/slideLayout3.xml"/><Relationship Id="rId6" Type="http://schemas.openxmlformats.org/officeDocument/2006/relationships/hyperlink" Target="https://www.autismeducationtrust.org.uk/resources/early-years-competency-framework" TargetMode="External"/><Relationship Id="rId5" Type="http://schemas.openxmlformats.org/officeDocument/2006/relationships/hyperlink" Target="https://www.autismeducationtrust.org.uk/resources/early-years-standards-framework" TargetMode="External"/><Relationship Id="rId4" Type="http://schemas.openxmlformats.org/officeDocument/2006/relationships/hyperlink" Target="mailto:tbradley@five-acre.kent.sch.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
            <a:extLst>
              <a:ext uri="{FF2B5EF4-FFF2-40B4-BE49-F238E27FC236}">
                <a16:creationId xmlns:a16="http://schemas.microsoft.com/office/drawing/2014/main" id="{F980D4EA-F3F7-1AA5-2A21-E249D664FFD4}"/>
              </a:ext>
            </a:extLst>
          </p:cNvPr>
          <p:cNvSpPr txBox="1"/>
          <p:nvPr/>
        </p:nvSpPr>
        <p:spPr>
          <a:xfrm>
            <a:off x="790308" y="5462289"/>
            <a:ext cx="6048605" cy="29700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spc="-10" dirty="0">
                <a:solidFill>
                  <a:srgbClr val="39B3E6"/>
                </a:solidFill>
                <a:latin typeface="Arial" panose="020B0604020202020204" pitchFamily="34" charset="0"/>
                <a:cs typeface="Arial" panose="020B0604020202020204" pitchFamily="34" charset="0"/>
              </a:rPr>
              <a:t>What will you learn?</a:t>
            </a:r>
          </a:p>
          <a:p>
            <a:pPr marL="285750" indent="-285750">
              <a:spcBef>
                <a:spcPts val="400"/>
              </a:spcBef>
              <a:buFont typeface="Arial" panose="020B0604020202020204" pitchFamily="34" charset="0"/>
              <a:buChar char="•"/>
            </a:pPr>
            <a:r>
              <a:rPr lang="en-US" sz="1200" i="0" spc="-40" dirty="0">
                <a:effectLst/>
                <a:latin typeface="Arial" panose="020B0604020202020204" pitchFamily="34" charset="0"/>
                <a:cs typeface="Arial" panose="020B0604020202020204" pitchFamily="34" charset="0"/>
              </a:rPr>
              <a:t>Develop your knowledge and understanding </a:t>
            </a:r>
            <a:r>
              <a:rPr lang="en-US" sz="1200" spc="-40" dirty="0">
                <a:latin typeface="Arial" panose="020B0604020202020204" pitchFamily="34" charset="0"/>
                <a:cs typeface="Arial" panose="020B0604020202020204" pitchFamily="34" charset="0"/>
              </a:rPr>
              <a:t>of good autism practice</a:t>
            </a:r>
          </a:p>
          <a:p>
            <a:pPr marL="285750" indent="-285750">
              <a:buFont typeface="Arial" panose="020B0604020202020204" pitchFamily="34" charset="0"/>
              <a:buChar char="•"/>
            </a:pPr>
            <a:r>
              <a:rPr lang="en-US" sz="1200" i="0" spc="-40" dirty="0">
                <a:effectLst/>
                <a:latin typeface="Arial" panose="020B0604020202020204" pitchFamily="34" charset="0"/>
                <a:cs typeface="Arial" panose="020B0604020202020204" pitchFamily="34" charset="0"/>
              </a:rPr>
              <a:t>Reflect on and improve your practice in working </a:t>
            </a:r>
            <a:r>
              <a:rPr lang="en-US" sz="1200" spc="-40" dirty="0">
                <a:latin typeface="Arial" panose="020B0604020202020204" pitchFamily="34" charset="0"/>
                <a:cs typeface="Arial" panose="020B0604020202020204" pitchFamily="34" charset="0"/>
              </a:rPr>
              <a:t>with autistic children</a:t>
            </a:r>
          </a:p>
          <a:p>
            <a:pPr marL="285750" indent="-285750">
              <a:buFont typeface="Arial" panose="020B0604020202020204" pitchFamily="34" charset="0"/>
              <a:buChar char="•"/>
            </a:pPr>
            <a:r>
              <a:rPr lang="en-US" sz="1200" i="0" spc="-30" dirty="0">
                <a:effectLst/>
                <a:latin typeface="Arial" panose="020B0604020202020204" pitchFamily="34" charset="0"/>
                <a:cs typeface="Arial" panose="020B0604020202020204" pitchFamily="34" charset="0"/>
              </a:rPr>
              <a:t>Understand strategies and approaches you can </a:t>
            </a:r>
            <a:r>
              <a:rPr lang="en-US" sz="1200" spc="-40" dirty="0">
                <a:latin typeface="Arial" panose="020B0604020202020204" pitchFamily="34" charset="0"/>
                <a:cs typeface="Arial" panose="020B0604020202020204" pitchFamily="34" charset="0"/>
              </a:rPr>
              <a:t>draw upon for autistic children you work with</a:t>
            </a:r>
          </a:p>
          <a:p>
            <a:pPr marL="285750" indent="-285750">
              <a:spcBef>
                <a:spcPts val="200"/>
              </a:spcBef>
              <a:buFont typeface="Arial" panose="020B0604020202020204" pitchFamily="34" charset="0"/>
              <a:buChar char="•"/>
            </a:pPr>
            <a:r>
              <a:rPr lang="en-US" sz="1200" i="0" spc="-40" dirty="0">
                <a:effectLst/>
                <a:latin typeface="Arial" panose="020B0604020202020204" pitchFamily="34" charset="0"/>
                <a:cs typeface="Arial" panose="020B0604020202020204" pitchFamily="34" charset="0"/>
              </a:rPr>
              <a:t>Reflect on the kind of information you need to collect </a:t>
            </a:r>
            <a:r>
              <a:rPr lang="en-US" sz="1200" spc="-30" dirty="0">
                <a:latin typeface="Arial" panose="020B0604020202020204" pitchFamily="34" charset="0"/>
                <a:cs typeface="Arial" panose="020B0604020202020204" pitchFamily="34" charset="0"/>
              </a:rPr>
              <a:t>for creating a child-</a:t>
            </a:r>
            <a:r>
              <a:rPr lang="en-US" sz="1200" spc="-30" dirty="0" err="1">
                <a:latin typeface="Arial" panose="020B0604020202020204" pitchFamily="34" charset="0"/>
                <a:cs typeface="Arial" panose="020B0604020202020204" pitchFamily="34" charset="0"/>
              </a:rPr>
              <a:t>centred</a:t>
            </a:r>
            <a:r>
              <a:rPr lang="en-US" sz="1200" spc="-30" dirty="0">
                <a:latin typeface="Arial" panose="020B0604020202020204" pitchFamily="34" charset="0"/>
                <a:cs typeface="Arial" panose="020B0604020202020204" pitchFamily="34" charset="0"/>
              </a:rPr>
              <a:t> education plan</a:t>
            </a:r>
          </a:p>
          <a:p>
            <a:pPr marL="285750" indent="-285750">
              <a:buFont typeface="Arial" panose="020B0604020202020204" pitchFamily="34" charset="0"/>
              <a:buChar char="•"/>
            </a:pPr>
            <a:r>
              <a:rPr lang="en-US" sz="1200" i="0" spc="-40" dirty="0">
                <a:effectLst/>
                <a:latin typeface="Arial" panose="020B0604020202020204" pitchFamily="34" charset="0"/>
                <a:cs typeface="Arial" panose="020B0604020202020204" pitchFamily="34" charset="0"/>
              </a:rPr>
              <a:t>Consider how to involve the autistic </a:t>
            </a:r>
            <a:r>
              <a:rPr lang="en-US" sz="1200" spc="-40" dirty="0">
                <a:latin typeface="Arial" panose="020B0604020202020204" pitchFamily="34" charset="0"/>
                <a:cs typeface="Arial" panose="020B0604020202020204" pitchFamily="34" charset="0"/>
              </a:rPr>
              <a:t>children</a:t>
            </a:r>
            <a:r>
              <a:rPr lang="en-US" sz="1200" i="0" spc="-40" dirty="0">
                <a:effectLst/>
                <a:latin typeface="Arial" panose="020B0604020202020204" pitchFamily="34" charset="0"/>
                <a:cs typeface="Arial" panose="020B0604020202020204" pitchFamily="34" charset="0"/>
              </a:rPr>
              <a:t> and their</a:t>
            </a:r>
            <a:r>
              <a:rPr lang="en-US" sz="1200" spc="-40" dirty="0">
                <a:latin typeface="Arial" panose="020B0604020202020204" pitchFamily="34" charset="0"/>
                <a:cs typeface="Arial" panose="020B0604020202020204" pitchFamily="34" charset="0"/>
              </a:rPr>
              <a:t> family in setting learning goals</a:t>
            </a:r>
          </a:p>
          <a:p>
            <a:pPr marL="285750" indent="-285750">
              <a:buFont typeface="Arial" panose="020B0604020202020204" pitchFamily="34" charset="0"/>
              <a:buChar char="•"/>
            </a:pPr>
            <a:endParaRPr lang="en-US" sz="1200" spc="-40" dirty="0">
              <a:latin typeface="Arial" panose="020B0604020202020204" pitchFamily="34" charset="0"/>
              <a:cs typeface="Arial" panose="020B0604020202020204" pitchFamily="34" charset="0"/>
            </a:endParaRPr>
          </a:p>
          <a:p>
            <a:pPr>
              <a:spcBef>
                <a:spcPts val="400"/>
              </a:spcBef>
            </a:pPr>
            <a:r>
              <a:rPr lang="en-US" sz="1200" b="1" i="1" spc="-30" dirty="0">
                <a:latin typeface="Arial" panose="020B0604020202020204" pitchFamily="34" charset="0"/>
                <a:cs typeface="Arial" panose="020B0604020202020204" pitchFamily="34" charset="0"/>
              </a:rPr>
              <a:t>EY practitioners should have had AET Making Sense of Autism training,  or have considerable experience working with autistic children before booking on this training</a:t>
            </a:r>
          </a:p>
          <a:p>
            <a:pPr>
              <a:spcBef>
                <a:spcPts val="400"/>
              </a:spcBef>
            </a:pPr>
            <a:endParaRPr lang="en-US" sz="1400" b="1" i="1" spc="-30" dirty="0">
              <a:latin typeface="Arial" panose="020B0604020202020204" pitchFamily="34" charset="0"/>
              <a:cs typeface="Arial" panose="020B0604020202020204" pitchFamily="34" charset="0"/>
            </a:endParaRPr>
          </a:p>
          <a:p>
            <a:pPr>
              <a:spcBef>
                <a:spcPts val="400"/>
              </a:spcBef>
            </a:pPr>
            <a:endParaRPr lang="en-US" sz="1400" b="1" i="1" spc="-3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E112C32-965E-144D-BFE1-73AAF2B261D7}"/>
              </a:ext>
            </a:extLst>
          </p:cNvPr>
          <p:cNvSpPr txBox="1"/>
          <p:nvPr/>
        </p:nvSpPr>
        <p:spPr>
          <a:xfrm>
            <a:off x="4712059" y="8431377"/>
            <a:ext cx="1185334" cy="523220"/>
          </a:xfrm>
          <a:prstGeom prst="rect">
            <a:avLst/>
          </a:prstGeom>
          <a:noFill/>
        </p:spPr>
        <p:txBody>
          <a:bodyPr wrap="square" rtlCol="0">
            <a:spAutoFit/>
          </a:bodyPr>
          <a:lstStyle/>
          <a:p>
            <a:pPr algn="ctr"/>
            <a:r>
              <a:rPr lang="en-US" sz="1400" dirty="0">
                <a:solidFill>
                  <a:schemeClr val="bg2">
                    <a:lumMod val="90000"/>
                  </a:schemeClr>
                </a:solidFill>
              </a:rPr>
              <a:t>Place your </a:t>
            </a:r>
            <a:br>
              <a:rPr lang="en-US" sz="1400" dirty="0">
                <a:solidFill>
                  <a:schemeClr val="bg2">
                    <a:lumMod val="90000"/>
                  </a:schemeClr>
                </a:solidFill>
              </a:rPr>
            </a:br>
            <a:r>
              <a:rPr lang="en-US" sz="1400" dirty="0">
                <a:solidFill>
                  <a:schemeClr val="bg2">
                    <a:lumMod val="90000"/>
                  </a:schemeClr>
                </a:solidFill>
              </a:rPr>
              <a:t>logo here</a:t>
            </a:r>
          </a:p>
        </p:txBody>
      </p:sp>
      <p:sp>
        <p:nvSpPr>
          <p:cNvPr id="10" name="Rectangle 9">
            <a:hlinkClick r:id="rId2"/>
            <a:extLst>
              <a:ext uri="{FF2B5EF4-FFF2-40B4-BE49-F238E27FC236}">
                <a16:creationId xmlns:a16="http://schemas.microsoft.com/office/drawing/2014/main" id="{3C8D1A5C-9793-E34D-8C4E-D6AF9BA308EA}"/>
              </a:ext>
            </a:extLst>
          </p:cNvPr>
          <p:cNvSpPr/>
          <p:nvPr/>
        </p:nvSpPr>
        <p:spPr>
          <a:xfrm>
            <a:off x="4712059" y="10215190"/>
            <a:ext cx="2519916" cy="244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00094BC7-4880-0DBB-4850-7F39E8190A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662" y="1412990"/>
            <a:ext cx="1468434" cy="9712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
            <a:extLst>
              <a:ext uri="{FF2B5EF4-FFF2-40B4-BE49-F238E27FC236}">
                <a16:creationId xmlns:a16="http://schemas.microsoft.com/office/drawing/2014/main" id="{E15DDD50-FD5C-4FAD-3805-B6E8B7E9AC98}"/>
              </a:ext>
            </a:extLst>
          </p:cNvPr>
          <p:cNvSpPr txBox="1"/>
          <p:nvPr/>
        </p:nvSpPr>
        <p:spPr>
          <a:xfrm>
            <a:off x="790308" y="7900481"/>
            <a:ext cx="506705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spc="-20" dirty="0">
                <a:solidFill>
                  <a:srgbClr val="375BA6"/>
                </a:solidFill>
                <a:latin typeface="Arial" panose="020B0604020202020204" pitchFamily="34" charset="0"/>
                <a:cs typeface="Arial" panose="020B0604020202020204" pitchFamily="34" charset="0"/>
              </a:rPr>
              <a:t>Date:  </a:t>
            </a:r>
            <a:r>
              <a:rPr lang="en-US" sz="1200" spc="-20" dirty="0">
                <a:solidFill>
                  <a:srgbClr val="375BA6"/>
                </a:solidFill>
                <a:latin typeface="Arial" panose="020B0604020202020204" pitchFamily="34" charset="0"/>
                <a:cs typeface="Arial" panose="020B0604020202020204" pitchFamily="34" charset="0"/>
              </a:rPr>
              <a:t>Wednesday 17</a:t>
            </a:r>
            <a:r>
              <a:rPr lang="en-US" sz="1200" spc="-20" baseline="30000" dirty="0">
                <a:solidFill>
                  <a:srgbClr val="375BA6"/>
                </a:solidFill>
                <a:latin typeface="Arial" panose="020B0604020202020204" pitchFamily="34" charset="0"/>
                <a:cs typeface="Arial" panose="020B0604020202020204" pitchFamily="34" charset="0"/>
              </a:rPr>
              <a:t>th</a:t>
            </a:r>
            <a:r>
              <a:rPr lang="en-US" sz="1200" spc="-20" dirty="0">
                <a:solidFill>
                  <a:srgbClr val="375BA6"/>
                </a:solidFill>
                <a:latin typeface="Arial" panose="020B0604020202020204" pitchFamily="34" charset="0"/>
                <a:cs typeface="Arial" panose="020B0604020202020204" pitchFamily="34" charset="0"/>
              </a:rPr>
              <a:t> January 2024 </a:t>
            </a:r>
          </a:p>
          <a:p>
            <a:r>
              <a:rPr lang="en-US" sz="1200" b="1" spc="-20" dirty="0">
                <a:solidFill>
                  <a:srgbClr val="375BA6"/>
                </a:solidFill>
                <a:latin typeface="Arial" panose="020B0604020202020204" pitchFamily="34" charset="0"/>
                <a:cs typeface="Arial" panose="020B0604020202020204" pitchFamily="34" charset="0"/>
              </a:rPr>
              <a:t>Time:</a:t>
            </a:r>
            <a:r>
              <a:rPr lang="en-US" sz="1200" spc="-20" dirty="0">
                <a:solidFill>
                  <a:srgbClr val="375BA6"/>
                </a:solidFill>
                <a:latin typeface="Arial" panose="020B0604020202020204" pitchFamily="34" charset="0"/>
                <a:cs typeface="Arial" panose="020B0604020202020204" pitchFamily="34" charset="0"/>
              </a:rPr>
              <a:t> 10am – 1pm </a:t>
            </a:r>
          </a:p>
          <a:p>
            <a:r>
              <a:rPr lang="en-US" sz="1200" b="1" spc="-20" dirty="0">
                <a:solidFill>
                  <a:srgbClr val="375BA6"/>
                </a:solidFill>
                <a:latin typeface="Arial" panose="020B0604020202020204" pitchFamily="34" charset="0"/>
                <a:cs typeface="Arial" panose="020B0604020202020204" pitchFamily="34" charset="0"/>
              </a:rPr>
              <a:t>Venue:</a:t>
            </a:r>
            <a:r>
              <a:rPr lang="en-US" sz="1200" spc="-20" dirty="0">
                <a:solidFill>
                  <a:srgbClr val="375BA6"/>
                </a:solidFill>
                <a:latin typeface="Arial" panose="020B0604020202020204" pitchFamily="34" charset="0"/>
                <a:cs typeface="Arial" panose="020B0604020202020204" pitchFamily="34" charset="0"/>
              </a:rPr>
              <a:t> Five Acre Wood School, Boughton Lane, </a:t>
            </a:r>
          </a:p>
          <a:p>
            <a:r>
              <a:rPr lang="en-US" sz="1200" spc="-20" dirty="0" err="1">
                <a:solidFill>
                  <a:srgbClr val="375BA6"/>
                </a:solidFill>
                <a:latin typeface="Arial" panose="020B0604020202020204" pitchFamily="34" charset="0"/>
                <a:cs typeface="Arial" panose="020B0604020202020204" pitchFamily="34" charset="0"/>
              </a:rPr>
              <a:t>Maidstone</a:t>
            </a:r>
            <a:r>
              <a:rPr lang="en-US" sz="1200" spc="-20" dirty="0">
                <a:solidFill>
                  <a:srgbClr val="375BA6"/>
                </a:solidFill>
                <a:latin typeface="Arial" panose="020B0604020202020204" pitchFamily="34" charset="0"/>
                <a:cs typeface="Arial" panose="020B0604020202020204" pitchFamily="34" charset="0"/>
              </a:rPr>
              <a:t> ME15 9QF</a:t>
            </a:r>
          </a:p>
          <a:p>
            <a:pPr algn="ctr"/>
            <a:endParaRPr lang="en-US" sz="1200" b="1" spc="-20" dirty="0">
              <a:solidFill>
                <a:srgbClr val="375BA6"/>
              </a:solidFill>
              <a:latin typeface="Arial" panose="020B0604020202020204" pitchFamily="34" charset="0"/>
              <a:cs typeface="Arial" panose="020B0604020202020204" pitchFamily="34" charset="0"/>
            </a:endParaRPr>
          </a:p>
          <a:p>
            <a:r>
              <a:rPr lang="en-US" sz="1200" b="1" spc="-20" dirty="0">
                <a:solidFill>
                  <a:srgbClr val="375BA6"/>
                </a:solidFill>
                <a:latin typeface="Arial" panose="020B0604020202020204" pitchFamily="34" charset="0"/>
                <a:cs typeface="Arial" panose="020B0604020202020204" pitchFamily="34" charset="0"/>
              </a:rPr>
              <a:t>To request a booking form</a:t>
            </a:r>
          </a:p>
          <a:p>
            <a:r>
              <a:rPr lang="en-US" sz="1200" b="1" spc="-20" dirty="0">
                <a:solidFill>
                  <a:srgbClr val="375BA6"/>
                </a:solidFill>
                <a:latin typeface="Arial" panose="020B0604020202020204" pitchFamily="34" charset="0"/>
                <a:cs typeface="Arial" panose="020B0604020202020204" pitchFamily="34" charset="0"/>
              </a:rPr>
              <a:t>Email: </a:t>
            </a:r>
            <a:r>
              <a:rPr lang="en-US" sz="1200" b="1" spc="-20" dirty="0">
                <a:solidFill>
                  <a:srgbClr val="375BA6"/>
                </a:solidFill>
                <a:latin typeface="Arial" panose="020B0604020202020204" pitchFamily="34" charset="0"/>
                <a:cs typeface="Arial" panose="020B0604020202020204" pitchFamily="34" charset="0"/>
                <a:hlinkClick r:id="rId4"/>
              </a:rPr>
              <a:t>tbradley@five-acre.kent.sch.uk</a:t>
            </a:r>
            <a:endParaRPr lang="en-US" sz="1200" b="1" spc="-20" dirty="0">
              <a:solidFill>
                <a:srgbClr val="375BA6"/>
              </a:solidFill>
              <a:latin typeface="Arial" panose="020B0604020202020204" pitchFamily="34" charset="0"/>
              <a:cs typeface="Arial" panose="020B0604020202020204" pitchFamily="34" charset="0"/>
            </a:endParaRPr>
          </a:p>
          <a:p>
            <a:endParaRPr lang="en-US" sz="2400" b="1" spc="-20" dirty="0">
              <a:solidFill>
                <a:srgbClr val="375BA6"/>
              </a:solidFill>
            </a:endParaRPr>
          </a:p>
        </p:txBody>
      </p:sp>
      <p:sp>
        <p:nvSpPr>
          <p:cNvPr id="6" name="TextBox 1">
            <a:extLst>
              <a:ext uri="{FF2B5EF4-FFF2-40B4-BE49-F238E27FC236}">
                <a16:creationId xmlns:a16="http://schemas.microsoft.com/office/drawing/2014/main" id="{7572F002-7F0B-19C2-58B2-9591F8664300}"/>
              </a:ext>
            </a:extLst>
          </p:cNvPr>
          <p:cNvSpPr txBox="1"/>
          <p:nvPr/>
        </p:nvSpPr>
        <p:spPr>
          <a:xfrm>
            <a:off x="718815" y="2438759"/>
            <a:ext cx="5904572" cy="16619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pc="-20" dirty="0">
                <a:latin typeface="Arial" panose="020B0604020202020204" pitchFamily="34" charset="0"/>
                <a:cs typeface="Arial" panose="020B0604020202020204" pitchFamily="34" charset="0"/>
              </a:rPr>
              <a:t>Gain practical knowledge and discover hands-on tools and techniques to support autistic children in your setting.  This module is part of the AET Early Years Development programme and links to the Early Years’ Standards and Competency Framework documents. These should be referred to and used to as a setting and self evaluation tool.</a:t>
            </a:r>
            <a:endParaRPr lang="en-US" sz="1400" b="1" spc="-20" dirty="0">
              <a:latin typeface="Arial" panose="020B0604020202020204" pitchFamily="34" charset="0"/>
              <a:cs typeface="Arial" panose="020B0604020202020204" pitchFamily="34" charset="0"/>
            </a:endParaRPr>
          </a:p>
          <a:p>
            <a:endParaRPr lang="en-US" sz="1400" b="1" spc="-20" dirty="0">
              <a:latin typeface="Arial" panose="020B0604020202020204" pitchFamily="34" charset="0"/>
              <a:cs typeface="Arial" panose="020B0604020202020204" pitchFamily="34" charset="0"/>
            </a:endParaRPr>
          </a:p>
          <a:p>
            <a:endParaRPr lang="en-US" sz="1400" b="1" spc="-20" dirty="0">
              <a:latin typeface="Arial" panose="020B0604020202020204" pitchFamily="34" charset="0"/>
              <a:cs typeface="Arial" panose="020B0604020202020204" pitchFamily="34" charset="0"/>
            </a:endParaRPr>
          </a:p>
          <a:p>
            <a:endParaRPr lang="en-US" sz="1400" b="1" spc="-20" dirty="0">
              <a:latin typeface="Arial" panose="020B0604020202020204" pitchFamily="34" charset="0"/>
              <a:cs typeface="Arial" panose="020B0604020202020204" pitchFamily="34" charset="0"/>
            </a:endParaRPr>
          </a:p>
        </p:txBody>
      </p:sp>
      <p:sp>
        <p:nvSpPr>
          <p:cNvPr id="12" name="TextBox 1">
            <a:extLst>
              <a:ext uri="{FF2B5EF4-FFF2-40B4-BE49-F238E27FC236}">
                <a16:creationId xmlns:a16="http://schemas.microsoft.com/office/drawing/2014/main" id="{07B42BF4-5859-2DD8-5014-35B0A5759794}"/>
              </a:ext>
            </a:extLst>
          </p:cNvPr>
          <p:cNvSpPr txBox="1"/>
          <p:nvPr/>
        </p:nvSpPr>
        <p:spPr>
          <a:xfrm>
            <a:off x="743855" y="3441446"/>
            <a:ext cx="5904572"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latin typeface="Arial" panose="020B0604020202020204" pitchFamily="34" charset="0"/>
                <a:cs typeface="Arial" panose="020B0604020202020204" pitchFamily="34" charset="0"/>
                <a:hlinkClick r:id="rId5"/>
              </a:rPr>
              <a:t>https://www.autismeducationtrust.org.uk/resources/early-years-standards-framework</a:t>
            </a: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hlinkClick r:id="rId6"/>
              </a:rPr>
              <a:t>https://www.autismeducationtrust.org.uk/resources/early-years-competency-framework</a:t>
            </a: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p:txBody>
      </p:sp>
      <p:sp>
        <p:nvSpPr>
          <p:cNvPr id="13" name="TextBox 1">
            <a:extLst>
              <a:ext uri="{FF2B5EF4-FFF2-40B4-BE49-F238E27FC236}">
                <a16:creationId xmlns:a16="http://schemas.microsoft.com/office/drawing/2014/main" id="{C378DA96-AE32-03EE-2915-A3DE371CF6DA}"/>
              </a:ext>
            </a:extLst>
          </p:cNvPr>
          <p:cNvSpPr txBox="1"/>
          <p:nvPr/>
        </p:nvSpPr>
        <p:spPr>
          <a:xfrm>
            <a:off x="743855" y="4318498"/>
            <a:ext cx="5727738" cy="10977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spc="-10" dirty="0">
                <a:solidFill>
                  <a:srgbClr val="39B3E6"/>
                </a:solidFill>
                <a:latin typeface="Arial" panose="020B0604020202020204" pitchFamily="34" charset="0"/>
                <a:cs typeface="Arial" panose="020B0604020202020204" pitchFamily="34" charset="0"/>
              </a:rPr>
              <a:t>Who is this training for?</a:t>
            </a:r>
          </a:p>
          <a:p>
            <a:pPr>
              <a:spcBef>
                <a:spcPts val="400"/>
              </a:spcBef>
            </a:pPr>
            <a:r>
              <a:rPr lang="en-US" sz="1200" spc="-50" dirty="0">
                <a:latin typeface="Arial" panose="020B0604020202020204" pitchFamily="34" charset="0"/>
                <a:cs typeface="Arial" panose="020B0604020202020204" pitchFamily="34" charset="0"/>
              </a:rPr>
              <a:t>This is a module for practitioners who work directly with autistic children in Early Years settings, and it provides guidance on processes and tools that can help practitioners to implement good autism practice. </a:t>
            </a:r>
          </a:p>
          <a:p>
            <a:endParaRPr lang="en-US" sz="1400" spc="-5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B61B910-FB20-A9E5-23D4-186CF9EAD4B4}"/>
              </a:ext>
            </a:extLst>
          </p:cNvPr>
          <p:cNvSpPr txBox="1"/>
          <p:nvPr/>
        </p:nvSpPr>
        <p:spPr>
          <a:xfrm>
            <a:off x="2074460" y="1883391"/>
            <a:ext cx="3398292" cy="369332"/>
          </a:xfrm>
          <a:prstGeom prst="rect">
            <a:avLst/>
          </a:prstGeom>
          <a:noFill/>
        </p:spPr>
        <p:txBody>
          <a:bodyPr wrap="square" rtlCol="0">
            <a:spAutoFit/>
          </a:bodyPr>
          <a:lstStyle/>
          <a:p>
            <a:pPr algn="ctr"/>
            <a:r>
              <a:rPr lang="en-GB" b="1">
                <a:solidFill>
                  <a:schemeClr val="accent5">
                    <a:lumMod val="75000"/>
                  </a:schemeClr>
                </a:solidFill>
                <a:latin typeface="Arial" panose="020B0604020202020204" pitchFamily="34" charset="0"/>
                <a:cs typeface="Arial" panose="020B0604020202020204" pitchFamily="34" charset="0"/>
              </a:rPr>
              <a:t>Good </a:t>
            </a:r>
            <a:r>
              <a:rPr lang="en-GB" b="1" dirty="0">
                <a:solidFill>
                  <a:schemeClr val="accent5">
                    <a:lumMod val="75000"/>
                  </a:schemeClr>
                </a:solidFill>
                <a:latin typeface="Arial" panose="020B0604020202020204" pitchFamily="34" charset="0"/>
                <a:cs typeface="Arial" panose="020B0604020202020204" pitchFamily="34" charset="0"/>
              </a:rPr>
              <a:t>Autism Practice</a:t>
            </a:r>
          </a:p>
        </p:txBody>
      </p:sp>
      <p:pic>
        <p:nvPicPr>
          <p:cNvPr id="15" name="Picture 14">
            <a:extLst>
              <a:ext uri="{FF2B5EF4-FFF2-40B4-BE49-F238E27FC236}">
                <a16:creationId xmlns:a16="http://schemas.microsoft.com/office/drawing/2014/main" id="{7C700657-C8DF-453C-B12B-69F4C5AB290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0419" y="8386494"/>
            <a:ext cx="1806180" cy="907631"/>
          </a:xfrm>
          <a:prstGeom prst="rect">
            <a:avLst/>
          </a:prstGeom>
        </p:spPr>
      </p:pic>
    </p:spTree>
    <p:extLst>
      <p:ext uri="{BB962C8B-B14F-4D97-AF65-F5344CB8AC3E}">
        <p14:creationId xmlns:p14="http://schemas.microsoft.com/office/powerpoint/2010/main" val="42067347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738F657558EF488ECA341F5D310704" ma:contentTypeVersion="17" ma:contentTypeDescription="Create a new document." ma:contentTypeScope="" ma:versionID="6018b988147a547842c1c9dd1bd24b9b">
  <xsd:schema xmlns:xsd="http://www.w3.org/2001/XMLSchema" xmlns:xs="http://www.w3.org/2001/XMLSchema" xmlns:p="http://schemas.microsoft.com/office/2006/metadata/properties" xmlns:ns2="cf9d8144-0953-44b2-80aa-b9d329ce3d8d" xmlns:ns3="343186b9-c13f-47cd-b744-6e5b6bf8d003" targetNamespace="http://schemas.microsoft.com/office/2006/metadata/properties" ma:root="true" ma:fieldsID="bb36d8b954e161aa16cff62eadc385f7" ns2:_="" ns3:_="">
    <xsd:import namespace="cf9d8144-0953-44b2-80aa-b9d329ce3d8d"/>
    <xsd:import namespace="343186b9-c13f-47cd-b744-6e5b6bf8d003"/>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9d8144-0953-44b2-80aa-b9d329ce3d8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72c2284-67d4-4110-8a8b-c5f030c17c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3186b9-c13f-47cd-b744-6e5b6bf8d003"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7cbad27c-e19a-431f-8f6d-da42c3607757}" ma:internalName="TaxCatchAll" ma:showField="CatchAllData" ma:web="343186b9-c13f-47cd-b744-6e5b6bf8d00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343186b9-c13f-47cd-b744-6e5b6bf8d003">
      <UserInfo>
        <DisplayName/>
        <AccountId xsi:nil="true"/>
        <AccountType/>
      </UserInfo>
    </SharedWithUsers>
    <lcf76f155ced4ddcb4097134ff3c332f xmlns="cf9d8144-0953-44b2-80aa-b9d329ce3d8d">
      <Terms xmlns="http://schemas.microsoft.com/office/infopath/2007/PartnerControls"/>
    </lcf76f155ced4ddcb4097134ff3c332f>
    <TaxCatchAll xmlns="343186b9-c13f-47cd-b744-6e5b6bf8d003" xsi:nil="true"/>
  </documentManagement>
</p:properties>
</file>

<file path=customXml/itemProps1.xml><?xml version="1.0" encoding="utf-8"?>
<ds:datastoreItem xmlns:ds="http://schemas.openxmlformats.org/officeDocument/2006/customXml" ds:itemID="{EE8F529D-3B4D-485C-A200-E2CFFCBE38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9d8144-0953-44b2-80aa-b9d329ce3d8d"/>
    <ds:schemaRef ds:uri="343186b9-c13f-47cd-b744-6e5b6bf8d0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1FFEC7C-3D9E-41F7-A46B-036F991C88BF}">
  <ds:schemaRefs>
    <ds:schemaRef ds:uri="http://schemas.microsoft.com/sharepoint/v3/contenttype/forms"/>
  </ds:schemaRefs>
</ds:datastoreItem>
</file>

<file path=customXml/itemProps3.xml><?xml version="1.0" encoding="utf-8"?>
<ds:datastoreItem xmlns:ds="http://schemas.openxmlformats.org/officeDocument/2006/customXml" ds:itemID="{480B425D-A71D-4BA7-B101-6338C1314680}">
  <ds:schemaRefs>
    <ds:schemaRef ds:uri="343186b9-c13f-47cd-b744-6e5b6bf8d003"/>
    <ds:schemaRef ds:uri="http://purl.org/dc/terms/"/>
    <ds:schemaRef ds:uri="http://www.w3.org/XML/1998/namespace"/>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cf9d8144-0953-44b2-80aa-b9d329ce3d8d"/>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6</TotalTime>
  <Words>266</Words>
  <Application>Microsoft Office PowerPoint</Application>
  <PresentationFormat>Custom</PresentationFormat>
  <Paragraphs>23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ollie@geniumcreative.com</dc:creator>
  <cp:lastModifiedBy>Tracey Bradley</cp:lastModifiedBy>
  <cp:revision>35</cp:revision>
  <cp:lastPrinted>2023-09-06T14:57:47Z</cp:lastPrinted>
  <dcterms:created xsi:type="dcterms:W3CDTF">2018-07-26T11:29:58Z</dcterms:created>
  <dcterms:modified xsi:type="dcterms:W3CDTF">2023-10-30T10:22:59Z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0x01010071738F657558EF488ECA341F5D310704</vt:lpwstr>
  </property>
  <property fmtid="{D5CDD505-2E9C-101B-9397-08002B2CF9AE}" pid="3" name="Order">
    <vt:r8>769600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_dlc_DocIdItemGuid">
    <vt:lpwstr>8f1dc913-8b52-405c-840c-63a4da236538</vt:lpwstr>
  </property>
  <property fmtid="{D5CDD505-2E9C-101B-9397-08002B2CF9AE}" pid="11" name="MediaServiceImageTags">
    <vt:lpwstr/>
  </property>
</Properties>
</file>